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398" r:id="rId3"/>
    <p:sldId id="384" r:id="rId4"/>
    <p:sldId id="295" r:id="rId5"/>
    <p:sldId id="385" r:id="rId6"/>
    <p:sldId id="296" r:id="rId7"/>
    <p:sldId id="346" r:id="rId8"/>
    <p:sldId id="386" r:id="rId9"/>
    <p:sldId id="373" r:id="rId10"/>
    <p:sldId id="387" r:id="rId11"/>
    <p:sldId id="402" r:id="rId12"/>
    <p:sldId id="369" r:id="rId13"/>
    <p:sldId id="376" r:id="rId14"/>
    <p:sldId id="377" r:id="rId15"/>
    <p:sldId id="378" r:id="rId16"/>
    <p:sldId id="380" r:id="rId17"/>
    <p:sldId id="323" r:id="rId18"/>
    <p:sldId id="383" r:id="rId19"/>
    <p:sldId id="304" r:id="rId20"/>
    <p:sldId id="305" r:id="rId21"/>
    <p:sldId id="391" r:id="rId22"/>
    <p:sldId id="399" r:id="rId23"/>
    <p:sldId id="352" r:id="rId24"/>
    <p:sldId id="307" r:id="rId25"/>
    <p:sldId id="338" r:id="rId26"/>
    <p:sldId id="393" r:id="rId27"/>
    <p:sldId id="396" r:id="rId28"/>
    <p:sldId id="394" r:id="rId29"/>
    <p:sldId id="395" r:id="rId30"/>
    <p:sldId id="392" r:id="rId31"/>
    <p:sldId id="284" r:id="rId32"/>
    <p:sldId id="390" r:id="rId33"/>
    <p:sldId id="382" r:id="rId34"/>
    <p:sldId id="397" r:id="rId35"/>
    <p:sldId id="400" r:id="rId36"/>
    <p:sldId id="401" r:id="rId37"/>
    <p:sldId id="272" r:id="rId38"/>
    <p:sldId id="259" r:id="rId39"/>
    <p:sldId id="273" r:id="rId40"/>
    <p:sldId id="274" r:id="rId41"/>
    <p:sldId id="271" r:id="rId42"/>
    <p:sldId id="262" r:id="rId43"/>
    <p:sldId id="2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4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42"/>
    <p:restoredTop sz="95680"/>
  </p:normalViewPr>
  <p:slideViewPr>
    <p:cSldViewPr snapToGrid="0">
      <p:cViewPr varScale="1">
        <p:scale>
          <a:sx n="31" d="100"/>
          <a:sy n="31" d="100"/>
        </p:scale>
        <p:origin x="192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78AC0-CE68-7640-8FF0-DBD5FDF9FBA7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FA7104-DA5C-F04C-A1BA-9E74B8AD29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6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EE0EC-D8DE-9EB2-3556-1E25DA55FB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CF193-08FA-630F-5914-079251E11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D20EA-2E8D-4FA8-2044-77F9D4F2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38523-C858-D137-4512-9A18CA580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63C7D-A181-70AD-6EB8-94F180FE2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24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7F2D1-2C6C-691A-DED1-32675424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8DD36-960F-1589-FDBA-2DFD3C207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7896A-6723-CE4D-2260-9AA56A3B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FEC56-78D2-C705-4573-8122AE7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991BCF-36A2-6297-49D7-CB3B4D02F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32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1FD2D1-7C39-9388-F4E3-CB4999249F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AB314A-BAFD-5004-82C2-A24FEB8F2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54FBD-A9D7-DCDE-26AF-34E28FF3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03ADD-D28A-27FF-E878-C161DE6E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1D261C-A1D3-5238-28CB-725BE9AB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7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30975-18EA-6CC5-1F4D-59FCD66FF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9ABA2-B6BA-B16C-F66F-FDE2B0A76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DC9D7-A93E-F98E-0B04-5A3C90BE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6483A-5BD1-DC0A-B059-26A0EB90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0EED-C9B2-B4AE-1ED5-1338B367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0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C1A40-41AF-094B-5997-A7ED4CE5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2334A-4B12-9630-33BC-775CE2FFD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7DB53-E09F-E4A6-1882-B216B59D0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9E8D-06F2-B8B7-0B9C-660E76363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DD24F-EB51-5969-9C76-5A36106E3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0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6BA78-B233-7693-C5F8-922A1653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691B6-0C7E-B76C-1A7C-0B51313E50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E18A5-996A-B3A1-938F-6266A3876E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48B45-00B0-66F3-E132-C8D533FBB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B904F-355A-5CD1-163B-94BD0252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4B4835-64A4-DCD7-3FEB-D99A5F3D0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6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88A71-3FC0-893F-055D-ABFD23F60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22955-04B3-20BB-FC1D-ADB949FB8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7014D-A955-9128-7FEE-BFFA2C6D3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E50E4-F033-B509-B9F4-518F2ED042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C28A10-7E08-7831-9898-3A2DBD2F4E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6C152-408D-5B38-6D6F-CD20B3FFA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DCFD5A-4079-0857-9C8E-706C1F38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4C99C-2FF9-CD83-342A-A99C5404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6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B57CF-FC64-993C-CF12-4EDEA9F0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397C0-3B0B-080A-4FDC-09410EAC9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9B5E7-0254-5D6D-C302-387D10B9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D31BD-FAD3-5A5B-7335-E666590A7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5B0246-7C58-3CE0-2FB7-CD1E5452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82135-B314-51EB-9825-EA83DE47B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3D1EE8-08A8-760E-497F-2C16539C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80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C9665-978B-02F6-C55A-A56475D9E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51F60-8306-C76E-4D72-25DAB13A8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DF12D5-BF92-66E9-6E04-E6EAED63C4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E9271-9A1B-3857-3D70-F29FC37C9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02B30C-3546-8EF1-1861-E3D1B980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80623-A8F2-139B-3275-81C075DF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55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DAE8-8365-24F6-2818-D36B4F90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80B073-368F-D4B3-8A5B-F9927DC682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D540D-98C3-9BDD-81DA-F883D4913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78FCC-291B-B105-1B11-D26AD22A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20E07-2A2C-9EB2-F9F2-6DA39212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B4CBB-57A8-5CCA-5783-E74EA73D7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9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DAB639-041D-E40B-FAF3-41243E2AB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3B2B9-D6D7-1697-1089-49E6B469D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E5AB4C-BCB5-A1D8-63B2-C052B4F622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E73CE-DBF7-BD44-A215-A9757EBD67BD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1D4FC-FE52-1649-59D6-77C00EB2F3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35B53-9CF5-C1A0-4F29-40836B20C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3D3-7918-3D47-972D-97F009356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9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0.jpeg"/><Relationship Id="rId3" Type="http://schemas.openxmlformats.org/officeDocument/2006/relationships/image" Target="../media/image26.png"/><Relationship Id="rId7" Type="http://schemas.openxmlformats.org/officeDocument/2006/relationships/image" Target="../media/image22.png"/><Relationship Id="rId12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0" Type="http://schemas.openxmlformats.org/officeDocument/2006/relationships/image" Target="../media/image27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631E3-5517-8697-A73D-92D56BF0C3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First Committee Meeting!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59126-E104-7ECB-2154-2E5FD80DAF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Summer Blanco </a:t>
            </a:r>
          </a:p>
          <a:p>
            <a:r>
              <a:rPr lang="en-US" sz="4000" dirty="0">
                <a:solidFill>
                  <a:schemeClr val="bg1"/>
                </a:solidFill>
              </a:rPr>
              <a:t>January 23, 2022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2F8E8-AB02-EC6A-463D-EEA3FF48B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594" y="3665434"/>
            <a:ext cx="3903406" cy="320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2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DCB3D255-F55B-BB58-AACA-216A4097F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35311">
            <a:off x="3583851" y="5327650"/>
            <a:ext cx="1687414" cy="1647238"/>
          </a:xfrm>
          <a:prstGeom prst="rect">
            <a:avLst/>
          </a:prstGeom>
        </p:spPr>
      </p:pic>
      <p:pic>
        <p:nvPicPr>
          <p:cNvPr id="4" name="Content Placeholder 4" descr="A close-up of a flower&#10;&#10;Description automatically generated">
            <a:extLst>
              <a:ext uri="{FF2B5EF4-FFF2-40B4-BE49-F238E27FC236}">
                <a16:creationId xmlns:a16="http://schemas.microsoft.com/office/drawing/2014/main" id="{F039841E-B467-14DB-B672-EAA42ADCA8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65"/>
          <a:stretch/>
        </p:blipFill>
        <p:spPr>
          <a:xfrm rot="19937884">
            <a:off x="1376923" y="5111817"/>
            <a:ext cx="2374210" cy="1919918"/>
          </a:xfrm>
          <a:prstGeom prst="rect">
            <a:avLst/>
          </a:prstGeom>
        </p:spPr>
      </p:pic>
      <p:pic>
        <p:nvPicPr>
          <p:cNvPr id="5124" name="Picture 4" descr="What is the 'Central Dogma'? – YourGenome">
            <a:extLst>
              <a:ext uri="{FF2B5EF4-FFF2-40B4-BE49-F238E27FC236}">
                <a16:creationId xmlns:a16="http://schemas.microsoft.com/office/drawing/2014/main" id="{8B9A0A85-3817-08A1-6D96-F36B57E7B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6" t="13004" b="71329"/>
          <a:stretch/>
        </p:blipFill>
        <p:spPr bwMode="auto">
          <a:xfrm>
            <a:off x="1066733" y="1300799"/>
            <a:ext cx="2480327" cy="6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at is the 'Central Dogma'? – YourGenome">
            <a:extLst>
              <a:ext uri="{FF2B5EF4-FFF2-40B4-BE49-F238E27FC236}">
                <a16:creationId xmlns:a16="http://schemas.microsoft.com/office/drawing/2014/main" id="{A46624AB-CA2C-A85E-F0F1-3279F47E8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43131" b="45801"/>
          <a:stretch/>
        </p:blipFill>
        <p:spPr bwMode="auto">
          <a:xfrm>
            <a:off x="4609005" y="1311000"/>
            <a:ext cx="2794000" cy="5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at is the 'Central Dogma'? – YourGenome">
            <a:extLst>
              <a:ext uri="{FF2B5EF4-FFF2-40B4-BE49-F238E27FC236}">
                <a16:creationId xmlns:a16="http://schemas.microsoft.com/office/drawing/2014/main" id="{EA7EAADB-FBA5-3024-9B46-FC312C34C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67956" b="23266"/>
          <a:stretch/>
        </p:blipFill>
        <p:spPr bwMode="auto">
          <a:xfrm>
            <a:off x="8302624" y="1437939"/>
            <a:ext cx="2579097" cy="4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Right outline">
            <a:extLst>
              <a:ext uri="{FF2B5EF4-FFF2-40B4-BE49-F238E27FC236}">
                <a16:creationId xmlns:a16="http://schemas.microsoft.com/office/drawing/2014/main" id="{BBF73833-7E84-0F63-FABA-CBEDBAE38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6584" y="1136146"/>
            <a:ext cx="914400" cy="914400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6DC5D85C-E8D6-1A63-FE2D-3456FE1952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88224" y="1192868"/>
            <a:ext cx="914400" cy="914400"/>
          </a:xfrm>
          <a:prstGeom prst="rect">
            <a:avLst/>
          </a:prstGeom>
        </p:spPr>
      </p:pic>
      <p:pic>
        <p:nvPicPr>
          <p:cNvPr id="5126" name="Picture 6" descr="Malvidin - Wikipedia">
            <a:extLst>
              <a:ext uri="{FF2B5EF4-FFF2-40B4-BE49-F238E27FC236}">
                <a16:creationId xmlns:a16="http://schemas.microsoft.com/office/drawing/2014/main" id="{2EBDA162-C85F-562A-2B8A-8A2E8DC62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82" y="2576636"/>
            <a:ext cx="2666084" cy="172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Beta-Carotene 0303 S, CAS 7235-40-7 - CAROTENOID - Extrasynthese">
            <a:extLst>
              <a:ext uri="{FF2B5EF4-FFF2-40B4-BE49-F238E27FC236}">
                <a16:creationId xmlns:a16="http://schemas.microsoft.com/office/drawing/2014/main" id="{9C0E950C-F257-1ED1-1160-3C188725B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03" b="32526"/>
          <a:stretch/>
        </p:blipFill>
        <p:spPr bwMode="auto">
          <a:xfrm>
            <a:off x="5584653" y="2874506"/>
            <a:ext cx="5079353" cy="133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D35FA2E3-0339-1CE4-95AE-1C6B082BD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1" r="1999"/>
          <a:stretch/>
        </p:blipFill>
        <p:spPr bwMode="auto">
          <a:xfrm rot="5400000">
            <a:off x="4252282" y="3347162"/>
            <a:ext cx="1814165" cy="27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79CECD-A407-CDAF-A0B3-E8790AC7AE75}"/>
              </a:ext>
            </a:extLst>
          </p:cNvPr>
          <p:cNvSpPr txBox="1"/>
          <p:nvPr/>
        </p:nvSpPr>
        <p:spPr>
          <a:xfrm>
            <a:off x="3317829" y="1941066"/>
            <a:ext cx="6103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Molecules that interact with light</a:t>
            </a:r>
            <a:endParaRPr lang="en-US" sz="2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EF78C1-EAF7-0B4C-7819-AFD799CB88D5}"/>
              </a:ext>
            </a:extLst>
          </p:cNvPr>
          <p:cNvSpPr txBox="1"/>
          <p:nvPr/>
        </p:nvSpPr>
        <p:spPr>
          <a:xfrm>
            <a:off x="1069156" y="4521625"/>
            <a:ext cx="108866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Phenotypes  Diverge over time  Plant reproduction &amp; fitness</a:t>
            </a:r>
            <a:endParaRPr lang="en-US" sz="2800" dirty="0"/>
          </a:p>
        </p:txBody>
      </p:sp>
      <p:pic>
        <p:nvPicPr>
          <p:cNvPr id="26" name="Google Shape;56;p13">
            <a:extLst>
              <a:ext uri="{FF2B5EF4-FFF2-40B4-BE49-F238E27FC236}">
                <a16:creationId xmlns:a16="http://schemas.microsoft.com/office/drawing/2014/main" id="{0E767B8D-BB96-9A5F-0867-1F3FA157895C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alphaModFix/>
          </a:blip>
          <a:srcRect t="17247" b="5959"/>
          <a:stretch/>
        </p:blipFill>
        <p:spPr>
          <a:xfrm>
            <a:off x="6857693" y="5536599"/>
            <a:ext cx="996530" cy="87886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" name="Google Shape;55;p13">
            <a:extLst>
              <a:ext uri="{FF2B5EF4-FFF2-40B4-BE49-F238E27FC236}">
                <a16:creationId xmlns:a16="http://schemas.microsoft.com/office/drawing/2014/main" id="{3ED5C0AE-D9C0-F719-0D04-62A46D02897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3551" t="2060" r="-2142" b="31324"/>
          <a:stretch/>
        </p:blipFill>
        <p:spPr>
          <a:xfrm>
            <a:off x="9199090" y="5537660"/>
            <a:ext cx="996530" cy="87731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" name="Google Shape;57;p13">
            <a:extLst>
              <a:ext uri="{FF2B5EF4-FFF2-40B4-BE49-F238E27FC236}">
                <a16:creationId xmlns:a16="http://schemas.microsoft.com/office/drawing/2014/main" id="{A3D47146-2FFF-CDD6-FD25-5B932038DF94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28155" t="12446" r="27824" b="7973"/>
          <a:stretch/>
        </p:blipFill>
        <p:spPr>
          <a:xfrm rot="10800000">
            <a:off x="8027974" y="5536827"/>
            <a:ext cx="997365" cy="878406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DECF6C-B0CA-F3DD-9174-7A82F15FF43A}"/>
              </a:ext>
            </a:extLst>
          </p:cNvPr>
          <p:cNvPicPr>
            <a:picLocks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5106" r="34911" b="19944"/>
          <a:stretch/>
        </p:blipFill>
        <p:spPr bwMode="auto">
          <a:xfrm>
            <a:off x="10369371" y="5537660"/>
            <a:ext cx="996530" cy="87731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5F7B3D41-D5DF-69A8-D00F-27CDAA10A307}"/>
              </a:ext>
            </a:extLst>
          </p:cNvPr>
          <p:cNvSpPr txBox="1"/>
          <p:nvPr/>
        </p:nvSpPr>
        <p:spPr>
          <a:xfrm rot="16200000">
            <a:off x="-145400" y="5524764"/>
            <a:ext cx="2424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within </a:t>
            </a:r>
            <a:br>
              <a:rPr lang="en-US" sz="2800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species</a:t>
            </a:r>
            <a:endParaRPr lang="en-US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4354FC-B985-3E4F-E228-B239F94762EE}"/>
              </a:ext>
            </a:extLst>
          </p:cNvPr>
          <p:cNvSpPr txBox="1"/>
          <p:nvPr/>
        </p:nvSpPr>
        <p:spPr>
          <a:xfrm rot="16200000">
            <a:off x="5056116" y="5514389"/>
            <a:ext cx="24242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between </a:t>
            </a:r>
            <a:br>
              <a:rPr lang="en-US" sz="2800" dirty="0">
                <a:solidFill>
                  <a:schemeClr val="bg1"/>
                </a:solidFill>
                <a:sym typeface="Wingdings" pitchFamily="2" charset="2"/>
              </a:rPr>
            </a:b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species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6D6195-B868-761A-7D6C-9226FCC9BABF}"/>
              </a:ext>
            </a:extLst>
          </p:cNvPr>
          <p:cNvSpPr txBox="1"/>
          <p:nvPr/>
        </p:nvSpPr>
        <p:spPr>
          <a:xfrm>
            <a:off x="1595916" y="249756"/>
            <a:ext cx="9546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Genes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</a:rPr>
              <a:t>encoding biochemical pathway enzymes &amp; transcription factors that regulate plant metabolism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982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74CFC1E-93B6-AD2E-A344-DD3665762C35}"/>
              </a:ext>
            </a:extLst>
          </p:cNvPr>
          <p:cNvSpPr txBox="1">
            <a:spLocks/>
          </p:cNvSpPr>
          <p:nvPr/>
        </p:nvSpPr>
        <p:spPr>
          <a:xfrm>
            <a:off x="2943922" y="2832100"/>
            <a:ext cx="6304156" cy="1193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877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6F7C10-E98B-8951-E504-5C2B43D6A0B6}"/>
              </a:ext>
            </a:extLst>
          </p:cNvPr>
          <p:cNvSpPr txBox="1">
            <a:spLocks/>
          </p:cNvSpPr>
          <p:nvPr/>
        </p:nvSpPr>
        <p:spPr>
          <a:xfrm>
            <a:off x="543841" y="602167"/>
            <a:ext cx="11104318" cy="1761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i="1" dirty="0">
                <a:solidFill>
                  <a:schemeClr val="bg1"/>
                </a:solidFill>
              </a:rPr>
              <a:t>Geranium maculatum </a:t>
            </a:r>
            <a:r>
              <a:rPr lang="en-US" dirty="0">
                <a:solidFill>
                  <a:schemeClr val="bg1"/>
                </a:solidFill>
              </a:rPr>
              <a:t>as a model to understand morphological variation within and between species.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What is the 'Central Dogma'? – YourGenome">
            <a:extLst>
              <a:ext uri="{FF2B5EF4-FFF2-40B4-BE49-F238E27FC236}">
                <a16:creationId xmlns:a16="http://schemas.microsoft.com/office/drawing/2014/main" id="{1AE4A6A8-9BF8-9C58-9899-39DF21BA4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6" t="13004" b="71329"/>
          <a:stretch/>
        </p:blipFill>
        <p:spPr bwMode="auto">
          <a:xfrm>
            <a:off x="1156728" y="3418799"/>
            <a:ext cx="2480327" cy="6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hat is the 'Central Dogma'? – YourGenome">
            <a:extLst>
              <a:ext uri="{FF2B5EF4-FFF2-40B4-BE49-F238E27FC236}">
                <a16:creationId xmlns:a16="http://schemas.microsoft.com/office/drawing/2014/main" id="{A5840A19-0B30-4711-419F-57A945A8F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43131" b="45801"/>
          <a:stretch/>
        </p:blipFill>
        <p:spPr bwMode="auto">
          <a:xfrm>
            <a:off x="4699000" y="3429000"/>
            <a:ext cx="2794000" cy="5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What is the 'Central Dogma'? – YourGenome">
            <a:extLst>
              <a:ext uri="{FF2B5EF4-FFF2-40B4-BE49-F238E27FC236}">
                <a16:creationId xmlns:a16="http://schemas.microsoft.com/office/drawing/2014/main" id="{33784692-E343-3C2C-6C43-7F7D7AE1D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67956" b="23266"/>
          <a:stretch/>
        </p:blipFill>
        <p:spPr bwMode="auto">
          <a:xfrm>
            <a:off x="8392619" y="3555939"/>
            <a:ext cx="2579097" cy="4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Right outline">
            <a:extLst>
              <a:ext uri="{FF2B5EF4-FFF2-40B4-BE49-F238E27FC236}">
                <a16:creationId xmlns:a16="http://schemas.microsoft.com/office/drawing/2014/main" id="{4952E9CE-2B33-FCD0-5C94-85CD58D9D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16579" y="3254146"/>
            <a:ext cx="914400" cy="914400"/>
          </a:xfrm>
          <a:prstGeom prst="rect">
            <a:avLst/>
          </a:prstGeom>
        </p:spPr>
      </p:pic>
      <p:pic>
        <p:nvPicPr>
          <p:cNvPr id="9" name="Graphic 8" descr="Arrow Right outline">
            <a:extLst>
              <a:ext uri="{FF2B5EF4-FFF2-40B4-BE49-F238E27FC236}">
                <a16:creationId xmlns:a16="http://schemas.microsoft.com/office/drawing/2014/main" id="{03CC692A-C1F2-9CCD-1EEF-26113CFB9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8219" y="3310868"/>
            <a:ext cx="914400" cy="914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AC81CA9-99D6-6980-CEAD-6DCFC0AF9EFE}"/>
              </a:ext>
            </a:extLst>
          </p:cNvPr>
          <p:cNvSpPr txBox="1">
            <a:spLocks/>
          </p:cNvSpPr>
          <p:nvPr/>
        </p:nvSpPr>
        <p:spPr>
          <a:xfrm>
            <a:off x="718543" y="4428270"/>
            <a:ext cx="11104318" cy="1761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What differences in gene expression are associated with different color phenotypes?</a:t>
            </a:r>
          </a:p>
        </p:txBody>
      </p:sp>
    </p:spTree>
    <p:extLst>
      <p:ext uri="{BB962C8B-B14F-4D97-AF65-F5344CB8AC3E}">
        <p14:creationId xmlns:p14="http://schemas.microsoft.com/office/powerpoint/2010/main" val="2373367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6F7C10-E98B-8951-E504-5C2B43D6A0B6}"/>
              </a:ext>
            </a:extLst>
          </p:cNvPr>
          <p:cNvSpPr txBox="1">
            <a:spLocks/>
          </p:cNvSpPr>
          <p:nvPr/>
        </p:nvSpPr>
        <p:spPr>
          <a:xfrm>
            <a:off x="543841" y="602167"/>
            <a:ext cx="11104318" cy="1761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i="1" dirty="0">
                <a:solidFill>
                  <a:schemeClr val="bg1"/>
                </a:solidFill>
              </a:rPr>
              <a:t>Geranium maculatum </a:t>
            </a:r>
            <a:r>
              <a:rPr lang="en-US" dirty="0">
                <a:solidFill>
                  <a:schemeClr val="bg1"/>
                </a:solidFill>
              </a:rPr>
              <a:t>as a model to understand morphological variation within and between species.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C81CA9-99D6-6980-CEAD-6DCFC0AF9EFE}"/>
              </a:ext>
            </a:extLst>
          </p:cNvPr>
          <p:cNvSpPr txBox="1">
            <a:spLocks/>
          </p:cNvSpPr>
          <p:nvPr/>
        </p:nvSpPr>
        <p:spPr>
          <a:xfrm>
            <a:off x="160408" y="4538777"/>
            <a:ext cx="11871183" cy="2226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0000"/>
                </a:solidFill>
              </a:rPr>
              <a:t>How do differences in specialized metabolism influence plant phenotype and fitness? </a:t>
            </a:r>
          </a:p>
        </p:txBody>
      </p:sp>
      <p:pic>
        <p:nvPicPr>
          <p:cNvPr id="13" name="Picture 6" descr="Malvidin - Wikipedia">
            <a:extLst>
              <a:ext uri="{FF2B5EF4-FFF2-40B4-BE49-F238E27FC236}">
                <a16:creationId xmlns:a16="http://schemas.microsoft.com/office/drawing/2014/main" id="{189E6574-7DDA-890E-8C0A-6AF6D3EA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82" y="2590491"/>
            <a:ext cx="2666084" cy="172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Beta-Carotene 0303 S, CAS 7235-40-7 - CAROTENOID - Extrasynthese">
            <a:extLst>
              <a:ext uri="{FF2B5EF4-FFF2-40B4-BE49-F238E27FC236}">
                <a16:creationId xmlns:a16="http://schemas.microsoft.com/office/drawing/2014/main" id="{4A0A1182-7E75-A304-F1B9-1A30C9840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03" b="32526"/>
          <a:stretch/>
        </p:blipFill>
        <p:spPr bwMode="auto">
          <a:xfrm>
            <a:off x="5584653" y="2888361"/>
            <a:ext cx="5079353" cy="133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AD32067-E352-62C4-8713-5411C85DC2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1" r="1999"/>
          <a:stretch/>
        </p:blipFill>
        <p:spPr bwMode="auto">
          <a:xfrm rot="5400000">
            <a:off x="4252282" y="3361017"/>
            <a:ext cx="1814165" cy="27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009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6F7C10-E98B-8951-E504-5C2B43D6A0B6}"/>
              </a:ext>
            </a:extLst>
          </p:cNvPr>
          <p:cNvSpPr txBox="1">
            <a:spLocks/>
          </p:cNvSpPr>
          <p:nvPr/>
        </p:nvSpPr>
        <p:spPr>
          <a:xfrm>
            <a:off x="543841" y="602167"/>
            <a:ext cx="11104318" cy="1761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i="1" dirty="0">
                <a:solidFill>
                  <a:schemeClr val="bg1"/>
                </a:solidFill>
              </a:rPr>
              <a:t>Geranium maculatum </a:t>
            </a:r>
            <a:r>
              <a:rPr lang="en-US" dirty="0">
                <a:solidFill>
                  <a:schemeClr val="bg1"/>
                </a:solidFill>
              </a:rPr>
              <a:t>as a model to understand morphological variation within and between species.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C81CA9-99D6-6980-CEAD-6DCFC0AF9EFE}"/>
              </a:ext>
            </a:extLst>
          </p:cNvPr>
          <p:cNvSpPr txBox="1">
            <a:spLocks/>
          </p:cNvSpPr>
          <p:nvPr/>
        </p:nvSpPr>
        <p:spPr>
          <a:xfrm>
            <a:off x="160408" y="4538777"/>
            <a:ext cx="11871183" cy="2226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F9D81FF4-9F96-61AE-9111-7AE5609A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35311">
            <a:off x="6065765" y="2476995"/>
            <a:ext cx="2060721" cy="2011656"/>
          </a:xfrm>
          <a:prstGeom prst="rect">
            <a:avLst/>
          </a:prstGeom>
        </p:spPr>
      </p:pic>
      <p:pic>
        <p:nvPicPr>
          <p:cNvPr id="6" name="Content Placeholder 4" descr="A close-up of a flower&#10;&#10;Description automatically generated">
            <a:extLst>
              <a:ext uri="{FF2B5EF4-FFF2-40B4-BE49-F238E27FC236}">
                <a16:creationId xmlns:a16="http://schemas.microsoft.com/office/drawing/2014/main" id="{2075A402-FBF1-8776-F46B-76CF2067A8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65"/>
          <a:stretch/>
        </p:blipFill>
        <p:spPr>
          <a:xfrm rot="19937884">
            <a:off x="3388170" y="2306208"/>
            <a:ext cx="2529722" cy="204567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0D489D-7AAB-8846-C7B1-2DAA92AF8D64}"/>
              </a:ext>
            </a:extLst>
          </p:cNvPr>
          <p:cNvSpPr txBox="1">
            <a:spLocks/>
          </p:cNvSpPr>
          <p:nvPr/>
        </p:nvSpPr>
        <p:spPr>
          <a:xfrm>
            <a:off x="312808" y="4691177"/>
            <a:ext cx="11871183" cy="2226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872BC5-0F65-098B-A7DD-C30C6C207045}"/>
              </a:ext>
            </a:extLst>
          </p:cNvPr>
          <p:cNvSpPr txBox="1">
            <a:spLocks/>
          </p:cNvSpPr>
          <p:nvPr/>
        </p:nvSpPr>
        <p:spPr>
          <a:xfrm>
            <a:off x="1554256" y="4451043"/>
            <a:ext cx="9083485" cy="2226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What associations are there with </a:t>
            </a:r>
            <a:r>
              <a:rPr lang="en-US" sz="4000" u="sng" dirty="0">
                <a:solidFill>
                  <a:srgbClr val="FF0000"/>
                </a:solidFill>
              </a:rPr>
              <a:t>abiotic variables</a:t>
            </a:r>
            <a:r>
              <a:rPr lang="en-US" sz="4000" dirty="0">
                <a:solidFill>
                  <a:srgbClr val="FF0000"/>
                </a:solidFill>
              </a:rPr>
              <a:t> or biotic interactions that might favor the maintenance of polymorphism?</a:t>
            </a:r>
          </a:p>
        </p:txBody>
      </p:sp>
    </p:spTree>
    <p:extLst>
      <p:ext uri="{BB962C8B-B14F-4D97-AF65-F5344CB8AC3E}">
        <p14:creationId xmlns:p14="http://schemas.microsoft.com/office/powerpoint/2010/main" val="188160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6F7C10-E98B-8951-E504-5C2B43D6A0B6}"/>
              </a:ext>
            </a:extLst>
          </p:cNvPr>
          <p:cNvSpPr txBox="1">
            <a:spLocks/>
          </p:cNvSpPr>
          <p:nvPr/>
        </p:nvSpPr>
        <p:spPr>
          <a:xfrm>
            <a:off x="543841" y="602167"/>
            <a:ext cx="11104318" cy="1761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Using </a:t>
            </a:r>
            <a:r>
              <a:rPr lang="en-US" i="1" dirty="0">
                <a:solidFill>
                  <a:schemeClr val="bg1"/>
                </a:solidFill>
              </a:rPr>
              <a:t>Geranium maculatum </a:t>
            </a:r>
            <a:r>
              <a:rPr lang="en-US" dirty="0">
                <a:solidFill>
                  <a:schemeClr val="bg1"/>
                </a:solidFill>
              </a:rPr>
              <a:t>as a model to understand morphological variation within and between species. 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AC81CA9-99D6-6980-CEAD-6DCFC0AF9EFE}"/>
              </a:ext>
            </a:extLst>
          </p:cNvPr>
          <p:cNvSpPr txBox="1">
            <a:spLocks/>
          </p:cNvSpPr>
          <p:nvPr/>
        </p:nvSpPr>
        <p:spPr>
          <a:xfrm>
            <a:off x="160408" y="4538777"/>
            <a:ext cx="11871183" cy="2226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0D489D-7AAB-8846-C7B1-2DAA92AF8D64}"/>
              </a:ext>
            </a:extLst>
          </p:cNvPr>
          <p:cNvSpPr txBox="1">
            <a:spLocks/>
          </p:cNvSpPr>
          <p:nvPr/>
        </p:nvSpPr>
        <p:spPr>
          <a:xfrm>
            <a:off x="312808" y="4691177"/>
            <a:ext cx="11871183" cy="2226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2" name="Google Shape;56;p13">
            <a:extLst>
              <a:ext uri="{FF2B5EF4-FFF2-40B4-BE49-F238E27FC236}">
                <a16:creationId xmlns:a16="http://schemas.microsoft.com/office/drawing/2014/main" id="{EF2F0A96-03B4-4982-3DAD-D1EF4DF6CDD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7247" b="5959"/>
          <a:stretch/>
        </p:blipFill>
        <p:spPr>
          <a:xfrm>
            <a:off x="1679414" y="2773302"/>
            <a:ext cx="1863018" cy="176703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Google Shape;55;p13">
            <a:extLst>
              <a:ext uri="{FF2B5EF4-FFF2-40B4-BE49-F238E27FC236}">
                <a16:creationId xmlns:a16="http://schemas.microsoft.com/office/drawing/2014/main" id="{8F1291AC-C87D-4202-C1C2-E8FB6EC6C6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551" t="2060" r="-2142" b="31324"/>
          <a:stretch/>
        </p:blipFill>
        <p:spPr>
          <a:xfrm>
            <a:off x="6096000" y="2774858"/>
            <a:ext cx="1863018" cy="176391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Google Shape;57;p13">
            <a:extLst>
              <a:ext uri="{FF2B5EF4-FFF2-40B4-BE49-F238E27FC236}">
                <a16:creationId xmlns:a16="http://schemas.microsoft.com/office/drawing/2014/main" id="{7F1F7429-8802-FE98-913F-71E0B048028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155" t="12446" r="27824" b="7973"/>
          <a:stretch/>
        </p:blipFill>
        <p:spPr>
          <a:xfrm rot="10800000">
            <a:off x="3886926" y="2773761"/>
            <a:ext cx="1864580" cy="17661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5E42B9A-3737-E765-29E5-ED165AFC155B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5106" r="34911" b="19944"/>
          <a:stretch/>
        </p:blipFill>
        <p:spPr bwMode="auto">
          <a:xfrm>
            <a:off x="8303512" y="2774858"/>
            <a:ext cx="1863018" cy="17639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8A43BD4-F7B2-2FBE-3ED8-5522D3E618E0}"/>
              </a:ext>
            </a:extLst>
          </p:cNvPr>
          <p:cNvSpPr txBox="1">
            <a:spLocks/>
          </p:cNvSpPr>
          <p:nvPr/>
        </p:nvSpPr>
        <p:spPr>
          <a:xfrm>
            <a:off x="919910" y="4509347"/>
            <a:ext cx="10352178" cy="2226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rgbClr val="FF0000"/>
                </a:solidFill>
              </a:rPr>
              <a:t>What processes shaped the evolution of flower color? How have organ specific morphological color phenotypes diverged over time?</a:t>
            </a:r>
          </a:p>
        </p:txBody>
      </p:sp>
    </p:spTree>
    <p:extLst>
      <p:ext uri="{BB962C8B-B14F-4D97-AF65-F5344CB8AC3E}">
        <p14:creationId xmlns:p14="http://schemas.microsoft.com/office/powerpoint/2010/main" val="55346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7BF76E-8B2E-E1B4-AA2D-B6A59D95B21F}"/>
              </a:ext>
            </a:extLst>
          </p:cNvPr>
          <p:cNvSpPr txBox="1">
            <a:spLocks/>
          </p:cNvSpPr>
          <p:nvPr/>
        </p:nvSpPr>
        <p:spPr>
          <a:xfrm>
            <a:off x="1386840" y="2832100"/>
            <a:ext cx="9418320" cy="1193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Projects &amp; Experimental Approach</a:t>
            </a:r>
          </a:p>
        </p:txBody>
      </p:sp>
    </p:spTree>
    <p:extLst>
      <p:ext uri="{BB962C8B-B14F-4D97-AF65-F5344CB8AC3E}">
        <p14:creationId xmlns:p14="http://schemas.microsoft.com/office/powerpoint/2010/main" val="332458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65CE91D-F283-3E75-8706-E707E1FCCB72}"/>
              </a:ext>
            </a:extLst>
          </p:cNvPr>
          <p:cNvSpPr txBox="1">
            <a:spLocks/>
          </p:cNvSpPr>
          <p:nvPr/>
        </p:nvSpPr>
        <p:spPr>
          <a:xfrm>
            <a:off x="543841" y="2489294"/>
            <a:ext cx="11104318" cy="1768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1: What differences in gene expression are associated with different color phenotypes?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What is the 'Central Dogma'? – YourGenome">
            <a:extLst>
              <a:ext uri="{FF2B5EF4-FFF2-40B4-BE49-F238E27FC236}">
                <a16:creationId xmlns:a16="http://schemas.microsoft.com/office/drawing/2014/main" id="{6FB7775A-70B8-60A9-A472-5F3BB33E2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6" t="13004" b="71329"/>
          <a:stretch/>
        </p:blipFill>
        <p:spPr bwMode="auto">
          <a:xfrm>
            <a:off x="1201286" y="4120195"/>
            <a:ext cx="2480327" cy="6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What is the 'Central Dogma'? – YourGenome">
            <a:extLst>
              <a:ext uri="{FF2B5EF4-FFF2-40B4-BE49-F238E27FC236}">
                <a16:creationId xmlns:a16="http://schemas.microsoft.com/office/drawing/2014/main" id="{3C2EC303-06F5-7C8B-61ED-9412AA5E5F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43131" b="45801"/>
          <a:stretch/>
        </p:blipFill>
        <p:spPr bwMode="auto">
          <a:xfrm>
            <a:off x="4743558" y="4130396"/>
            <a:ext cx="2794000" cy="5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What is the 'Central Dogma'? – YourGenome">
            <a:extLst>
              <a:ext uri="{FF2B5EF4-FFF2-40B4-BE49-F238E27FC236}">
                <a16:creationId xmlns:a16="http://schemas.microsoft.com/office/drawing/2014/main" id="{C5B0ED43-F349-BDF9-0530-D0B2718112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67956" b="23266"/>
          <a:stretch/>
        </p:blipFill>
        <p:spPr bwMode="auto">
          <a:xfrm>
            <a:off x="8437177" y="4257335"/>
            <a:ext cx="2579097" cy="4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Arrow Right outline">
            <a:extLst>
              <a:ext uri="{FF2B5EF4-FFF2-40B4-BE49-F238E27FC236}">
                <a16:creationId xmlns:a16="http://schemas.microsoft.com/office/drawing/2014/main" id="{45EB18CB-4726-DBBE-5C25-11C4EBF50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61137" y="3955542"/>
            <a:ext cx="914400" cy="914400"/>
          </a:xfrm>
          <a:prstGeom prst="rect">
            <a:avLst/>
          </a:prstGeom>
        </p:spPr>
      </p:pic>
      <p:pic>
        <p:nvPicPr>
          <p:cNvPr id="9" name="Graphic 8" descr="Arrow Right outline">
            <a:extLst>
              <a:ext uri="{FF2B5EF4-FFF2-40B4-BE49-F238E27FC236}">
                <a16:creationId xmlns:a16="http://schemas.microsoft.com/office/drawing/2014/main" id="{4541D1DA-35B1-14A1-4895-A57C68DB9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2777" y="401226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2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E41F1B-0108-AAFC-9ED6-6E9186C5C92A}"/>
              </a:ext>
            </a:extLst>
          </p:cNvPr>
          <p:cNvSpPr txBox="1"/>
          <p:nvPr/>
        </p:nvSpPr>
        <p:spPr>
          <a:xfrm>
            <a:off x="353306" y="397694"/>
            <a:ext cx="708128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Generate a high-quality reference genome for </a:t>
            </a:r>
            <a:r>
              <a:rPr lang="en-US" sz="3600" i="1" dirty="0">
                <a:solidFill>
                  <a:schemeClr val="bg1"/>
                </a:solidFill>
                <a:latin typeface="+mj-lt"/>
              </a:rPr>
              <a:t>G. maculatum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Collect anther tissue from each color morph in triplicate &amp; extract RNA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Conduct a differential gene expression analysis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i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FCA5EE6-4300-A80E-F086-797025111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6" b="46553"/>
          <a:stretch/>
        </p:blipFill>
        <p:spPr bwMode="auto">
          <a:xfrm>
            <a:off x="7846827" y="3702060"/>
            <a:ext cx="3359352" cy="271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54E6AA3-3BE0-9E2D-CE0E-7AA8C53B9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107"/>
          <a:stretch/>
        </p:blipFill>
        <p:spPr bwMode="auto">
          <a:xfrm>
            <a:off x="7846827" y="567511"/>
            <a:ext cx="3303193" cy="286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flower&#10;&#10;Description automatically generated">
            <a:extLst>
              <a:ext uri="{FF2B5EF4-FFF2-40B4-BE49-F238E27FC236}">
                <a16:creationId xmlns:a16="http://schemas.microsoft.com/office/drawing/2014/main" id="{CE1804F8-FA2B-0510-B63C-1C5EDF536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5311">
            <a:off x="3945024" y="3251189"/>
            <a:ext cx="2060721" cy="2011656"/>
          </a:xfrm>
          <a:prstGeom prst="rect">
            <a:avLst/>
          </a:prstGeom>
        </p:spPr>
      </p:pic>
      <p:pic>
        <p:nvPicPr>
          <p:cNvPr id="13" name="Content Placeholder 4" descr="A close-up of a flower&#10;&#10;Description automatically generated">
            <a:extLst>
              <a:ext uri="{FF2B5EF4-FFF2-40B4-BE49-F238E27FC236}">
                <a16:creationId xmlns:a16="http://schemas.microsoft.com/office/drawing/2014/main" id="{1F9AC8EE-CE10-E326-BF4F-F5DCE1EC88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65"/>
          <a:stretch/>
        </p:blipFill>
        <p:spPr>
          <a:xfrm rot="19937884">
            <a:off x="1267429" y="3080402"/>
            <a:ext cx="2529722" cy="204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9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707C0-9916-8D97-5442-EC23AD837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0" 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Estimate expression of structural &amp; regulatory genes in the ABP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FE2800-DF94-9675-4C5E-1FEE24FACE2E}"/>
              </a:ext>
            </a:extLst>
          </p:cNvPr>
          <p:cNvGrpSpPr/>
          <p:nvPr/>
        </p:nvGrpSpPr>
        <p:grpSpPr>
          <a:xfrm>
            <a:off x="5398313" y="1996472"/>
            <a:ext cx="2231301" cy="943374"/>
            <a:chOff x="7549526" y="5794737"/>
            <a:chExt cx="1572984" cy="579919"/>
          </a:xfrm>
        </p:grpSpPr>
        <p:sp>
          <p:nvSpPr>
            <p:cNvPr id="5" name="Parallelogram 4">
              <a:extLst>
                <a:ext uri="{FF2B5EF4-FFF2-40B4-BE49-F238E27FC236}">
                  <a16:creationId xmlns:a16="http://schemas.microsoft.com/office/drawing/2014/main" id="{3D0D84BB-79A9-D866-7605-520DAE89BBC2}"/>
                </a:ext>
              </a:extLst>
            </p:cNvPr>
            <p:cNvSpPr/>
            <p:nvPr/>
          </p:nvSpPr>
          <p:spPr>
            <a:xfrm>
              <a:off x="7549526" y="5794737"/>
              <a:ext cx="1520705" cy="523360"/>
            </a:xfrm>
            <a:prstGeom prst="parallelogram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A219FF9-3129-ADDC-CF44-B664B5310FB0}"/>
                </a:ext>
              </a:extLst>
            </p:cNvPr>
            <p:cNvSpPr/>
            <p:nvPr/>
          </p:nvSpPr>
          <p:spPr>
            <a:xfrm>
              <a:off x="7578323" y="5821082"/>
              <a:ext cx="1520705" cy="523360"/>
            </a:xfrm>
            <a:prstGeom prst="parallelogram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50"/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A82B2C75-3A19-784B-B2D6-FBEA78148084}"/>
                </a:ext>
              </a:extLst>
            </p:cNvPr>
            <p:cNvSpPr/>
            <p:nvPr/>
          </p:nvSpPr>
          <p:spPr>
            <a:xfrm>
              <a:off x="7601805" y="5851296"/>
              <a:ext cx="1520705" cy="523360"/>
            </a:xfrm>
            <a:prstGeom prst="parallelogram">
              <a:avLst/>
            </a:prstGeom>
            <a:solidFill>
              <a:schemeClr val="bg1"/>
            </a:solidFill>
            <a:ln w="952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FASTQs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7522310-5DE9-B13F-7C0C-9773F1673FC2}"/>
              </a:ext>
            </a:extLst>
          </p:cNvPr>
          <p:cNvGrpSpPr/>
          <p:nvPr/>
        </p:nvGrpSpPr>
        <p:grpSpPr>
          <a:xfrm>
            <a:off x="5240558" y="5490123"/>
            <a:ext cx="2546811" cy="1002165"/>
            <a:chOff x="7081602" y="6540493"/>
            <a:chExt cx="1435608" cy="597386"/>
          </a:xfrm>
        </p:grpSpPr>
        <p:sp>
          <p:nvSpPr>
            <p:cNvPr id="9" name="Round Same Side Corner Rectangle 8">
              <a:extLst>
                <a:ext uri="{FF2B5EF4-FFF2-40B4-BE49-F238E27FC236}">
                  <a16:creationId xmlns:a16="http://schemas.microsoft.com/office/drawing/2014/main" id="{2C4289B9-2541-1DAC-5F50-BF0B490FFCFC}"/>
                </a:ext>
              </a:extLst>
            </p:cNvPr>
            <p:cNvSpPr/>
            <p:nvPr/>
          </p:nvSpPr>
          <p:spPr>
            <a:xfrm>
              <a:off x="7083463" y="6540493"/>
              <a:ext cx="1431888" cy="310525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Pseudo-alignment</a:t>
              </a:r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20E44BEB-24E1-3C8B-0AD2-12C36E01C528}"/>
                </a:ext>
              </a:extLst>
            </p:cNvPr>
            <p:cNvSpPr/>
            <p:nvPr/>
          </p:nvSpPr>
          <p:spPr>
            <a:xfrm rot="10800000">
              <a:off x="7081602" y="6851019"/>
              <a:ext cx="1435608" cy="286860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bIns="91440" rtlCol="0" anchor="b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US" dirty="0"/>
                <a:t>Kallisto</a:t>
              </a:r>
              <a:endParaRPr lang="en-US" sz="28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636D14-2B5F-8860-F4B0-70B3FF929789}"/>
              </a:ext>
            </a:extLst>
          </p:cNvPr>
          <p:cNvGrpSpPr/>
          <p:nvPr/>
        </p:nvGrpSpPr>
        <p:grpSpPr>
          <a:xfrm>
            <a:off x="8494095" y="3608168"/>
            <a:ext cx="2514600" cy="1005840"/>
            <a:chOff x="7083462" y="6540494"/>
            <a:chExt cx="1433120" cy="585507"/>
          </a:xfrm>
        </p:grpSpPr>
        <p:sp>
          <p:nvSpPr>
            <p:cNvPr id="12" name="Round Same Side Corner Rectangle 11">
              <a:extLst>
                <a:ext uri="{FF2B5EF4-FFF2-40B4-BE49-F238E27FC236}">
                  <a16:creationId xmlns:a16="http://schemas.microsoft.com/office/drawing/2014/main" id="{88E6D9ED-57F9-73E5-C8B3-E6F1D8912148}"/>
                </a:ext>
              </a:extLst>
            </p:cNvPr>
            <p:cNvSpPr/>
            <p:nvPr/>
          </p:nvSpPr>
          <p:spPr>
            <a:xfrm>
              <a:off x="7083462" y="6540494"/>
              <a:ext cx="1431888" cy="310525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Summarize</a:t>
              </a:r>
            </a:p>
          </p:txBody>
        </p:sp>
        <p:sp>
          <p:nvSpPr>
            <p:cNvPr id="13" name="Round Same Side Corner Rectangle 12">
              <a:extLst>
                <a:ext uri="{FF2B5EF4-FFF2-40B4-BE49-F238E27FC236}">
                  <a16:creationId xmlns:a16="http://schemas.microsoft.com/office/drawing/2014/main" id="{62984C19-2155-3D87-49FB-7392BE2AAEE3}"/>
                </a:ext>
              </a:extLst>
            </p:cNvPr>
            <p:cNvSpPr/>
            <p:nvPr/>
          </p:nvSpPr>
          <p:spPr>
            <a:xfrm rot="10800000">
              <a:off x="7084694" y="6839141"/>
              <a:ext cx="1431888" cy="286860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bIns="182880" rtlCol="0" anchor="b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US" dirty="0"/>
                <a:t>TXImport</a:t>
              </a:r>
              <a:endParaRPr lang="en-US" sz="24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915F8C5-F643-E9B5-09F5-AC5D047B4837}"/>
              </a:ext>
            </a:extLst>
          </p:cNvPr>
          <p:cNvGrpSpPr/>
          <p:nvPr/>
        </p:nvGrpSpPr>
        <p:grpSpPr>
          <a:xfrm>
            <a:off x="8494095" y="1934006"/>
            <a:ext cx="2514600" cy="1005840"/>
            <a:chOff x="7083462" y="6540494"/>
            <a:chExt cx="1433120" cy="585512"/>
          </a:xfrm>
        </p:grpSpPr>
        <p:sp>
          <p:nvSpPr>
            <p:cNvPr id="15" name="Round Same Side Corner Rectangle 14">
              <a:extLst>
                <a:ext uri="{FF2B5EF4-FFF2-40B4-BE49-F238E27FC236}">
                  <a16:creationId xmlns:a16="http://schemas.microsoft.com/office/drawing/2014/main" id="{16A63CA5-356D-FBFB-AFF0-617A4D689B8B}"/>
                </a:ext>
              </a:extLst>
            </p:cNvPr>
            <p:cNvSpPr/>
            <p:nvPr/>
          </p:nvSpPr>
          <p:spPr>
            <a:xfrm>
              <a:off x="7083462" y="6540494"/>
              <a:ext cx="1431888" cy="310525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Normalize counts</a:t>
              </a:r>
            </a:p>
          </p:txBody>
        </p:sp>
        <p:sp>
          <p:nvSpPr>
            <p:cNvPr id="16" name="Round Same Side Corner Rectangle 15">
              <a:extLst>
                <a:ext uri="{FF2B5EF4-FFF2-40B4-BE49-F238E27FC236}">
                  <a16:creationId xmlns:a16="http://schemas.microsoft.com/office/drawing/2014/main" id="{18C368F1-9D8F-09DC-EE81-2110CEDC0490}"/>
                </a:ext>
              </a:extLst>
            </p:cNvPr>
            <p:cNvSpPr/>
            <p:nvPr/>
          </p:nvSpPr>
          <p:spPr>
            <a:xfrm rot="10800000">
              <a:off x="7084694" y="6839146"/>
              <a:ext cx="1431888" cy="286860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bIns="182880" rtlCol="0" anchor="b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US" dirty="0"/>
                <a:t>EdgeR</a:t>
              </a:r>
              <a:endParaRPr lang="en-US" sz="20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940842-09E4-9B33-03C1-6FF39E198562}"/>
              </a:ext>
            </a:extLst>
          </p:cNvPr>
          <p:cNvGrpSpPr/>
          <p:nvPr/>
        </p:nvGrpSpPr>
        <p:grpSpPr>
          <a:xfrm>
            <a:off x="8492771" y="5487035"/>
            <a:ext cx="2517249" cy="1005840"/>
            <a:chOff x="7083463" y="6540494"/>
            <a:chExt cx="1433119" cy="585507"/>
          </a:xfrm>
        </p:grpSpPr>
        <p:sp>
          <p:nvSpPr>
            <p:cNvPr id="18" name="Round Same Side Corner Rectangle 17">
              <a:extLst>
                <a:ext uri="{FF2B5EF4-FFF2-40B4-BE49-F238E27FC236}">
                  <a16:creationId xmlns:a16="http://schemas.microsoft.com/office/drawing/2014/main" id="{B9B146DF-F4D0-6729-9355-E806BA877319}"/>
                </a:ext>
              </a:extLst>
            </p:cNvPr>
            <p:cNvSpPr/>
            <p:nvPr/>
          </p:nvSpPr>
          <p:spPr>
            <a:xfrm>
              <a:off x="7083463" y="6540494"/>
              <a:ext cx="1431888" cy="310525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 Analysis</a:t>
              </a:r>
            </a:p>
          </p:txBody>
        </p:sp>
        <p:sp>
          <p:nvSpPr>
            <p:cNvPr id="19" name="Round Same Side Corner Rectangle 18">
              <a:extLst>
                <a:ext uri="{FF2B5EF4-FFF2-40B4-BE49-F238E27FC236}">
                  <a16:creationId xmlns:a16="http://schemas.microsoft.com/office/drawing/2014/main" id="{5AF3745F-479F-A657-EFEB-9C85E8ED23CF}"/>
                </a:ext>
              </a:extLst>
            </p:cNvPr>
            <p:cNvSpPr/>
            <p:nvPr/>
          </p:nvSpPr>
          <p:spPr>
            <a:xfrm rot="10800000">
              <a:off x="7084694" y="6839141"/>
              <a:ext cx="1431888" cy="286860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bIns="182880" rtlCol="0" anchor="b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US" dirty="0"/>
                <a:t>Sleuth/DeSeq2</a:t>
              </a:r>
              <a:endParaRPr lang="en-US" sz="2400" dirty="0"/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D5113A4-8EC3-339F-2BBB-484ADF9ECDBB}"/>
              </a:ext>
            </a:extLst>
          </p:cNvPr>
          <p:cNvCxnSpPr>
            <a:cxnSpLocks/>
          </p:cNvCxnSpPr>
          <p:nvPr/>
        </p:nvCxnSpPr>
        <p:spPr>
          <a:xfrm>
            <a:off x="6513963" y="3063266"/>
            <a:ext cx="0" cy="47571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8802F0-60DC-8FB0-28C9-C565E377DAEA}"/>
              </a:ext>
            </a:extLst>
          </p:cNvPr>
          <p:cNvGrpSpPr/>
          <p:nvPr/>
        </p:nvGrpSpPr>
        <p:grpSpPr>
          <a:xfrm>
            <a:off x="5256260" y="3724104"/>
            <a:ext cx="2515407" cy="1002163"/>
            <a:chOff x="7081602" y="6540494"/>
            <a:chExt cx="1435608" cy="597385"/>
          </a:xfrm>
        </p:grpSpPr>
        <p:sp>
          <p:nvSpPr>
            <p:cNvPr id="22" name="Round Same Side Corner Rectangle 21">
              <a:extLst>
                <a:ext uri="{FF2B5EF4-FFF2-40B4-BE49-F238E27FC236}">
                  <a16:creationId xmlns:a16="http://schemas.microsoft.com/office/drawing/2014/main" id="{9984BB5E-D237-0432-F208-290834A3894C}"/>
                </a:ext>
              </a:extLst>
            </p:cNvPr>
            <p:cNvSpPr/>
            <p:nvPr/>
          </p:nvSpPr>
          <p:spPr>
            <a:xfrm>
              <a:off x="7083461" y="6540494"/>
              <a:ext cx="1431889" cy="310525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Read trimming</a:t>
              </a:r>
            </a:p>
          </p:txBody>
        </p:sp>
        <p:sp>
          <p:nvSpPr>
            <p:cNvPr id="23" name="Round Same Side Corner Rectangle 22">
              <a:extLst>
                <a:ext uri="{FF2B5EF4-FFF2-40B4-BE49-F238E27FC236}">
                  <a16:creationId xmlns:a16="http://schemas.microsoft.com/office/drawing/2014/main" id="{49A77EB3-29D2-6FB9-FB9B-32A966878B2F}"/>
                </a:ext>
              </a:extLst>
            </p:cNvPr>
            <p:cNvSpPr/>
            <p:nvPr/>
          </p:nvSpPr>
          <p:spPr>
            <a:xfrm rot="10800000">
              <a:off x="7081602" y="6851019"/>
              <a:ext cx="1435608" cy="286860"/>
            </a:xfrm>
            <a:prstGeom prst="round2SameRect">
              <a:avLst>
                <a:gd name="adj1" fmla="val 48568"/>
                <a:gd name="adj2" fmla="val 0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bIns="91440" rtlCol="0" anchor="b" anchorCtr="0">
              <a:scene3d>
                <a:camera prst="orthographicFront">
                  <a:rot lat="0" lon="0" rev="10800000"/>
                </a:camera>
                <a:lightRig rig="threePt" dir="t"/>
              </a:scene3d>
            </a:bodyPr>
            <a:lstStyle/>
            <a:p>
              <a:pPr algn="ctr"/>
              <a:r>
                <a:rPr lang="en-US" dirty="0"/>
                <a:t>Trimmomatic</a:t>
              </a:r>
              <a:endParaRPr lang="en-US" sz="2800" dirty="0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0064BD-5577-76A2-084E-6E7605876D1A}"/>
              </a:ext>
            </a:extLst>
          </p:cNvPr>
          <p:cNvCxnSpPr>
            <a:cxnSpLocks/>
          </p:cNvCxnSpPr>
          <p:nvPr/>
        </p:nvCxnSpPr>
        <p:spPr>
          <a:xfrm>
            <a:off x="6513963" y="4867824"/>
            <a:ext cx="0" cy="47548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17EA2C-C7F9-133D-4601-160165F453BE}"/>
              </a:ext>
            </a:extLst>
          </p:cNvPr>
          <p:cNvCxnSpPr>
            <a:cxnSpLocks/>
          </p:cNvCxnSpPr>
          <p:nvPr/>
        </p:nvCxnSpPr>
        <p:spPr>
          <a:xfrm flipV="1">
            <a:off x="8058391" y="2449163"/>
            <a:ext cx="36576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135D921-A9A6-3682-DB3C-7A83BD5753C4}"/>
              </a:ext>
            </a:extLst>
          </p:cNvPr>
          <p:cNvCxnSpPr>
            <a:cxnSpLocks/>
          </p:cNvCxnSpPr>
          <p:nvPr/>
        </p:nvCxnSpPr>
        <p:spPr>
          <a:xfrm>
            <a:off x="9751395" y="3063266"/>
            <a:ext cx="0" cy="475713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910C33-DCAF-63B1-D483-75C151EF5A88}"/>
              </a:ext>
            </a:extLst>
          </p:cNvPr>
          <p:cNvCxnSpPr>
            <a:cxnSpLocks/>
          </p:cNvCxnSpPr>
          <p:nvPr/>
        </p:nvCxnSpPr>
        <p:spPr>
          <a:xfrm>
            <a:off x="9751395" y="4867824"/>
            <a:ext cx="0" cy="475488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3E0698-E65E-C657-BDB3-A7509E64EB69}"/>
              </a:ext>
            </a:extLst>
          </p:cNvPr>
          <p:cNvCxnSpPr/>
          <p:nvPr/>
        </p:nvCxnSpPr>
        <p:spPr>
          <a:xfrm>
            <a:off x="8076679" y="2412587"/>
            <a:ext cx="0" cy="36576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12652F-DACA-F7CF-E86D-4617EC004B21}"/>
              </a:ext>
            </a:extLst>
          </p:cNvPr>
          <p:cNvCxnSpPr>
            <a:cxnSpLocks/>
          </p:cNvCxnSpPr>
          <p:nvPr/>
        </p:nvCxnSpPr>
        <p:spPr>
          <a:xfrm>
            <a:off x="7933000" y="6038773"/>
            <a:ext cx="18288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0134A4BF-E737-DD87-3D97-3746469D3DC5}"/>
              </a:ext>
            </a:extLst>
          </p:cNvPr>
          <p:cNvSpPr txBox="1">
            <a:spLocks/>
          </p:cNvSpPr>
          <p:nvPr/>
        </p:nvSpPr>
        <p:spPr>
          <a:xfrm>
            <a:off x="714261" y="2427168"/>
            <a:ext cx="3827110" cy="35933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I plan to use a similar bioinformatics pipeline that I used for my rotation project with Jim! 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I will use GRFP Research funds in Fall 2023 to cover the costs of RNA-sequencing samples in triplicate for each morph.</a:t>
            </a:r>
          </a:p>
        </p:txBody>
      </p:sp>
    </p:spTree>
    <p:extLst>
      <p:ext uri="{BB962C8B-B14F-4D97-AF65-F5344CB8AC3E}">
        <p14:creationId xmlns:p14="http://schemas.microsoft.com/office/powerpoint/2010/main" val="2470877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2E20-F62F-972C-D24F-F9A25240A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B55E1-A7D4-C0F6-2D08-AC1801F01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8651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About me</a:t>
            </a:r>
          </a:p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  <a:p>
            <a:r>
              <a:rPr lang="en-US" dirty="0">
                <a:solidFill>
                  <a:schemeClr val="bg1"/>
                </a:solidFill>
              </a:rPr>
              <a:t>Big Picture</a:t>
            </a:r>
          </a:p>
          <a:p>
            <a:r>
              <a:rPr lang="en-US" dirty="0">
                <a:solidFill>
                  <a:schemeClr val="bg1"/>
                </a:solidFill>
              </a:rPr>
              <a:t>Questions</a:t>
            </a:r>
          </a:p>
          <a:p>
            <a:r>
              <a:rPr lang="en-US" dirty="0">
                <a:solidFill>
                  <a:schemeClr val="bg1"/>
                </a:solidFill>
              </a:rPr>
              <a:t>Current projects/experimental approaches</a:t>
            </a:r>
          </a:p>
          <a:p>
            <a:r>
              <a:rPr lang="en-US" dirty="0">
                <a:solidFill>
                  <a:schemeClr val="bg1"/>
                </a:solidFill>
              </a:rPr>
              <a:t>Classes</a:t>
            </a:r>
          </a:p>
          <a:p>
            <a:r>
              <a:rPr lang="en-US" dirty="0">
                <a:solidFill>
                  <a:schemeClr val="bg1"/>
                </a:solidFill>
              </a:rPr>
              <a:t>Outreach</a:t>
            </a:r>
          </a:p>
          <a:p>
            <a:r>
              <a:rPr lang="en-US" dirty="0">
                <a:solidFill>
                  <a:schemeClr val="bg1"/>
                </a:solidFill>
              </a:rPr>
              <a:t>Internship (maybe)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C08E215-CB7C-2A37-889B-B85215FDEC85}"/>
              </a:ext>
            </a:extLst>
          </p:cNvPr>
          <p:cNvSpPr txBox="1">
            <a:spLocks/>
          </p:cNvSpPr>
          <p:nvPr/>
        </p:nvSpPr>
        <p:spPr>
          <a:xfrm>
            <a:off x="2943922" y="694032"/>
            <a:ext cx="6304156" cy="1193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48668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CD53-6E60-5DBE-E049-C6F51F65D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984" y="258417"/>
            <a:ext cx="4387327" cy="3233531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Preliminary results: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K-</a:t>
            </a:r>
            <a:r>
              <a:rPr lang="en-US" sz="4000" dirty="0" err="1">
                <a:solidFill>
                  <a:schemeClr val="bg1"/>
                </a:solidFill>
              </a:rPr>
              <a:t>mer</a:t>
            </a:r>
            <a:r>
              <a:rPr lang="en-US" sz="4000" dirty="0">
                <a:solidFill>
                  <a:schemeClr val="bg1"/>
                </a:solidFill>
              </a:rPr>
              <a:t> analysis of whole genome shotgun sequence data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2A5F8-BC1B-27B3-04AD-FBDC17EB1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328" y="-46672"/>
            <a:ext cx="6904672" cy="6904672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A0611E7-871A-BC36-E530-F3FCB35F48C9}"/>
              </a:ext>
            </a:extLst>
          </p:cNvPr>
          <p:cNvSpPr txBox="1">
            <a:spLocks/>
          </p:cNvSpPr>
          <p:nvPr/>
        </p:nvSpPr>
        <p:spPr>
          <a:xfrm>
            <a:off x="313907" y="3366052"/>
            <a:ext cx="4387327" cy="3233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solidFill>
                  <a:schemeClr val="bg1"/>
                </a:solidFill>
              </a:rPr>
              <a:t>GenomeScope</a:t>
            </a:r>
            <a:r>
              <a:rPr lang="en-US" sz="2400" b="1" dirty="0">
                <a:solidFill>
                  <a:schemeClr val="bg1"/>
                </a:solidFill>
              </a:rPr>
              <a:t> is a tool that estimates genome </a:t>
            </a:r>
            <a:r>
              <a:rPr lang="en-US" sz="2400" b="1" i="1" dirty="0">
                <a:solidFill>
                  <a:schemeClr val="bg1"/>
                </a:solidFill>
              </a:rPr>
              <a:t>heterozygosity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i="1" dirty="0">
                <a:solidFill>
                  <a:schemeClr val="bg1"/>
                </a:solidFill>
              </a:rPr>
              <a:t>repeat content</a:t>
            </a:r>
            <a:r>
              <a:rPr lang="en-US" sz="2400" b="1" dirty="0">
                <a:solidFill>
                  <a:schemeClr val="bg1"/>
                </a:solidFill>
              </a:rPr>
              <a:t>, and </a:t>
            </a:r>
            <a:r>
              <a:rPr lang="en-US" sz="2400" b="1" i="1" dirty="0">
                <a:solidFill>
                  <a:schemeClr val="bg1"/>
                </a:solidFill>
              </a:rPr>
              <a:t>size</a:t>
            </a:r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Genome size estimation: ~ 2Gb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Heterozygosity: ~2.28%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Unique sequences: ~35.6%</a:t>
            </a:r>
            <a:br>
              <a:rPr lang="en-US" sz="2400" b="1" dirty="0">
                <a:solidFill>
                  <a:schemeClr val="bg1"/>
                </a:solidFill>
              </a:rPr>
            </a:b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846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65CE91D-F283-3E75-8706-E707E1FCCB72}"/>
              </a:ext>
            </a:extLst>
          </p:cNvPr>
          <p:cNvSpPr txBox="1">
            <a:spLocks/>
          </p:cNvSpPr>
          <p:nvPr/>
        </p:nvSpPr>
        <p:spPr>
          <a:xfrm>
            <a:off x="397684" y="161961"/>
            <a:ext cx="11104318" cy="2595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00C5E-7417-A405-868B-1E706FEEC632}"/>
              </a:ext>
            </a:extLst>
          </p:cNvPr>
          <p:cNvSpPr txBox="1">
            <a:spLocks/>
          </p:cNvSpPr>
          <p:nvPr/>
        </p:nvSpPr>
        <p:spPr>
          <a:xfrm>
            <a:off x="132164" y="1549348"/>
            <a:ext cx="11927672" cy="22269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2: How do difference in specialized metabolism influence plant phenotype and fitness? </a:t>
            </a:r>
          </a:p>
        </p:txBody>
      </p:sp>
      <p:pic>
        <p:nvPicPr>
          <p:cNvPr id="3" name="Picture 6" descr="Malvidin - Wikipedia">
            <a:extLst>
              <a:ext uri="{FF2B5EF4-FFF2-40B4-BE49-F238E27FC236}">
                <a16:creationId xmlns:a16="http://schemas.microsoft.com/office/drawing/2014/main" id="{5DE87235-829C-FA35-A398-540EFE013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6" y="3472315"/>
            <a:ext cx="2666084" cy="172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4" descr="Beta-Carotene 0303 S, CAS 7235-40-7 - CAROTENOID - Extrasynthese">
            <a:extLst>
              <a:ext uri="{FF2B5EF4-FFF2-40B4-BE49-F238E27FC236}">
                <a16:creationId xmlns:a16="http://schemas.microsoft.com/office/drawing/2014/main" id="{7C1A2196-FAAA-90A4-DC18-C77688BD63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03" b="32526"/>
          <a:stretch/>
        </p:blipFill>
        <p:spPr bwMode="auto">
          <a:xfrm>
            <a:off x="5438497" y="3770185"/>
            <a:ext cx="5079353" cy="133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22B6A398-CFAA-3BD6-E614-0184CF020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1" r="1999"/>
          <a:stretch/>
        </p:blipFill>
        <p:spPr bwMode="auto">
          <a:xfrm rot="5400000">
            <a:off x="4106126" y="4242841"/>
            <a:ext cx="1814165" cy="27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52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close-up of a flower&#10;&#10;Description automatically generated">
            <a:extLst>
              <a:ext uri="{FF2B5EF4-FFF2-40B4-BE49-F238E27FC236}">
                <a16:creationId xmlns:a16="http://schemas.microsoft.com/office/drawing/2014/main" id="{00812252-EE3D-8D9D-F65B-2F463E439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65"/>
          <a:stretch/>
        </p:blipFill>
        <p:spPr>
          <a:xfrm rot="20690250">
            <a:off x="-970832" y="3164971"/>
            <a:ext cx="4600275" cy="3720038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B03B86F4-CA45-BCC7-2840-1F4E766E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5311">
            <a:off x="2437652" y="3819936"/>
            <a:ext cx="3876606" cy="3784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275804-B920-88B9-8070-023F678EB964}"/>
              </a:ext>
            </a:extLst>
          </p:cNvPr>
          <p:cNvSpPr txBox="1"/>
          <p:nvPr/>
        </p:nvSpPr>
        <p:spPr>
          <a:xfrm>
            <a:off x="340242" y="693692"/>
            <a:ext cx="12206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Collect reproductive &amp; vegetative tissues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Dry samples &amp; send to PML UPLC-MS facilities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Determine identity &amp; quantity of flavonoid compounds 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C2A8B8-3714-2734-E432-3E815FF7B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21" y="4626498"/>
            <a:ext cx="3209360" cy="1932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AD084-FBD7-C172-E8F4-E512A23C37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4" r="46876" b="71653"/>
          <a:stretch/>
        </p:blipFill>
        <p:spPr>
          <a:xfrm>
            <a:off x="6914659" y="2847566"/>
            <a:ext cx="3209360" cy="24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2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close-up of a flower&#10;&#10;Description automatically generated">
            <a:extLst>
              <a:ext uri="{FF2B5EF4-FFF2-40B4-BE49-F238E27FC236}">
                <a16:creationId xmlns:a16="http://schemas.microsoft.com/office/drawing/2014/main" id="{00812252-EE3D-8D9D-F65B-2F463E439F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65"/>
          <a:stretch/>
        </p:blipFill>
        <p:spPr>
          <a:xfrm rot="20690250">
            <a:off x="-970832" y="3164971"/>
            <a:ext cx="4600275" cy="3720038"/>
          </a:xfrm>
          <a:prstGeom prst="rect">
            <a:avLst/>
          </a:prstGeom>
        </p:spPr>
      </p:pic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B03B86F4-CA45-BCC7-2840-1F4E766E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5311">
            <a:off x="2437652" y="3819936"/>
            <a:ext cx="3876606" cy="37843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275804-B920-88B9-8070-023F678EB964}"/>
              </a:ext>
            </a:extLst>
          </p:cNvPr>
          <p:cNvSpPr txBox="1"/>
          <p:nvPr/>
        </p:nvSpPr>
        <p:spPr>
          <a:xfrm>
            <a:off x="340242" y="693692"/>
            <a:ext cx="12206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Collect reproductive &amp; vegetative tissues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Dry samples &amp; send to PML UPLC-MS facilities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latin typeface="+mj-lt"/>
              </a:rPr>
              <a:t>Determine identity &amp; quantity of flavonoid compounds 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C2A8B8-3714-2734-E432-3E815FF7B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321" y="4626498"/>
            <a:ext cx="3209360" cy="1932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3AD084-FBD7-C172-E8F4-E512A23C37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4" r="46876" b="71653"/>
          <a:stretch/>
        </p:blipFill>
        <p:spPr>
          <a:xfrm>
            <a:off x="6914659" y="2847566"/>
            <a:ext cx="3209360" cy="2453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231E11-8349-DB7A-B96B-D08C47C32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3321" y="5033826"/>
            <a:ext cx="3495633" cy="1795670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E741B349-67E4-0780-5012-694F49963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117" y="2847566"/>
            <a:ext cx="5704343" cy="245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45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flower, plant&#10;&#10;Description automatically generated">
            <a:extLst>
              <a:ext uri="{FF2B5EF4-FFF2-40B4-BE49-F238E27FC236}">
                <a16:creationId xmlns:a16="http://schemas.microsoft.com/office/drawing/2014/main" id="{CD9FBC6D-4506-8584-171A-F54D8DA30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595" y="2091866"/>
            <a:ext cx="4219138" cy="3931920"/>
          </a:xfrm>
          <a:prstGeom prst="rect">
            <a:avLst/>
          </a:prstGeom>
        </p:spPr>
      </p:pic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B337D2FE-FFEF-0120-3D55-D60873665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72" r="23807"/>
          <a:stretch/>
        </p:blipFill>
        <p:spPr>
          <a:xfrm>
            <a:off x="8289802" y="2103878"/>
            <a:ext cx="1666562" cy="3931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E2E617-7EEC-E254-2DB5-FFDC4AD614B9}"/>
              </a:ext>
            </a:extLst>
          </p:cNvPr>
          <p:cNvSpPr txBox="1"/>
          <p:nvPr/>
        </p:nvSpPr>
        <p:spPr>
          <a:xfrm>
            <a:off x="1657741" y="6176598"/>
            <a:ext cx="463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G. Maculatum </a:t>
            </a:r>
            <a:r>
              <a:rPr lang="en-US" dirty="0">
                <a:solidFill>
                  <a:schemeClr val="bg1"/>
                </a:solidFill>
              </a:rPr>
              <a:t>“purple” morph with light pollen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1ACDF-9F9A-46C7-33D7-D3C2B8C020CA}"/>
              </a:ext>
            </a:extLst>
          </p:cNvPr>
          <p:cNvSpPr txBox="1"/>
          <p:nvPr/>
        </p:nvSpPr>
        <p:spPr>
          <a:xfrm>
            <a:off x="6507621" y="6146549"/>
            <a:ext cx="367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G. Maculatum </a:t>
            </a:r>
            <a:r>
              <a:rPr lang="en-US" dirty="0">
                <a:solidFill>
                  <a:schemeClr val="bg1"/>
                </a:solidFill>
              </a:rPr>
              <a:t>“yellow” morph with purple anther &amp; yellow pollen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11E282F-49C1-727B-CF0D-2FD5B85BA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4779"/>
          <a:stretch/>
        </p:blipFill>
        <p:spPr>
          <a:xfrm>
            <a:off x="6623240" y="2103878"/>
            <a:ext cx="1666562" cy="39319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A39C95-0D8E-C6D4-19F3-2F0CFF7532AF}"/>
              </a:ext>
            </a:extLst>
          </p:cNvPr>
          <p:cNvSpPr/>
          <p:nvPr/>
        </p:nvSpPr>
        <p:spPr>
          <a:xfrm>
            <a:off x="1810592" y="2087714"/>
            <a:ext cx="4331594" cy="39319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6D246E-178E-B49D-1B6C-AAB89E864DDB}"/>
              </a:ext>
            </a:extLst>
          </p:cNvPr>
          <p:cNvSpPr/>
          <p:nvPr/>
        </p:nvSpPr>
        <p:spPr>
          <a:xfrm>
            <a:off x="6451280" y="2087714"/>
            <a:ext cx="3789034" cy="39319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AB3863-F302-343E-97E7-76933E0E3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12070"/>
            <a:ext cx="113538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Challenge: Anther &amp; pollen color phenotypes are not straight forward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9078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65CE91D-F283-3E75-8706-E707E1FCCB72}"/>
              </a:ext>
            </a:extLst>
          </p:cNvPr>
          <p:cNvSpPr txBox="1">
            <a:spLocks/>
          </p:cNvSpPr>
          <p:nvPr/>
        </p:nvSpPr>
        <p:spPr>
          <a:xfrm>
            <a:off x="397684" y="161961"/>
            <a:ext cx="11104318" cy="2595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00C5E-7417-A405-868B-1E706FEEC632}"/>
              </a:ext>
            </a:extLst>
          </p:cNvPr>
          <p:cNvSpPr txBox="1">
            <a:spLocks/>
          </p:cNvSpPr>
          <p:nvPr/>
        </p:nvSpPr>
        <p:spPr>
          <a:xfrm>
            <a:off x="543840" y="1252170"/>
            <a:ext cx="11104319" cy="226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3: </a:t>
            </a:r>
            <a:r>
              <a:rPr lang="en-US" sz="4400" dirty="0">
                <a:solidFill>
                  <a:schemeClr val="bg1"/>
                </a:solidFill>
              </a:rPr>
              <a:t>What associations are there with abiotic variables or biotic interactions that might favor the maintenance of polymorphism? </a:t>
            </a:r>
          </a:p>
        </p:txBody>
      </p:sp>
      <p:pic>
        <p:nvPicPr>
          <p:cNvPr id="9" name="Content Placeholder 4" descr="A close-up of a flower&#10;&#10;Description automatically generated">
            <a:extLst>
              <a:ext uri="{FF2B5EF4-FFF2-40B4-BE49-F238E27FC236}">
                <a16:creationId xmlns:a16="http://schemas.microsoft.com/office/drawing/2014/main" id="{A3F98F13-1007-CCF1-F005-98C9E8B5AF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8465"/>
          <a:stretch/>
        </p:blipFill>
        <p:spPr>
          <a:xfrm rot="20690250">
            <a:off x="1612017" y="3294484"/>
            <a:ext cx="4600275" cy="3720038"/>
          </a:xfrm>
          <a:prstGeom prst="rect">
            <a:avLst/>
          </a:prstGeom>
        </p:spPr>
      </p:pic>
      <p:pic>
        <p:nvPicPr>
          <p:cNvPr id="10" name="Picture 9" descr="A close up of a flower&#10;&#10;Description automatically generated">
            <a:extLst>
              <a:ext uri="{FF2B5EF4-FFF2-40B4-BE49-F238E27FC236}">
                <a16:creationId xmlns:a16="http://schemas.microsoft.com/office/drawing/2014/main" id="{A1D79F8F-21FD-8F7C-A410-2C332A402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35311">
            <a:off x="6188884" y="3640562"/>
            <a:ext cx="3876606" cy="378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8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59CE97-E377-5701-DF3D-4BBCF7DD3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227" y="1914348"/>
            <a:ext cx="8688519" cy="4391377"/>
          </a:xfrm>
          <a:prstGeom prst="rect">
            <a:avLst/>
          </a:prstGeom>
        </p:spPr>
      </p:pic>
      <p:pic>
        <p:nvPicPr>
          <p:cNvPr id="5" name="Google Shape;56;p13">
            <a:extLst>
              <a:ext uri="{FF2B5EF4-FFF2-40B4-BE49-F238E27FC236}">
                <a16:creationId xmlns:a16="http://schemas.microsoft.com/office/drawing/2014/main" id="{1B138C8A-268F-1007-0CA5-0A82329A800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t="17247" b="5959"/>
          <a:stretch/>
        </p:blipFill>
        <p:spPr>
          <a:xfrm>
            <a:off x="0" y="1889168"/>
            <a:ext cx="1863018" cy="176703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A287E3-7099-494B-34E0-6FE612829DFF}"/>
              </a:ext>
            </a:extLst>
          </p:cNvPr>
          <p:cNvSpPr txBox="1"/>
          <p:nvPr/>
        </p:nvSpPr>
        <p:spPr>
          <a:xfrm>
            <a:off x="154543" y="3665204"/>
            <a:ext cx="1603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G. </a:t>
            </a:r>
            <a:r>
              <a:rPr lang="en-US" dirty="0" err="1">
                <a:solidFill>
                  <a:schemeClr val="bg1"/>
                </a:solidFill>
              </a:rPr>
              <a:t>cuneatum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Google Shape;55;p13">
            <a:extLst>
              <a:ext uri="{FF2B5EF4-FFF2-40B4-BE49-F238E27FC236}">
                <a16:creationId xmlns:a16="http://schemas.microsoft.com/office/drawing/2014/main" id="{4374C408-8B67-6C83-A0E9-E07EF41CBDB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3551" t="2060" r="-2142" b="31324"/>
          <a:stretch/>
        </p:blipFill>
        <p:spPr>
          <a:xfrm>
            <a:off x="9925257" y="1889168"/>
            <a:ext cx="1863018" cy="1763919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E4972-EDCC-A752-78F0-36A07B223940}"/>
              </a:ext>
            </a:extLst>
          </p:cNvPr>
          <p:cNvSpPr txBox="1"/>
          <p:nvPr/>
        </p:nvSpPr>
        <p:spPr>
          <a:xfrm>
            <a:off x="10304746" y="3734461"/>
            <a:ext cx="145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G. pratense</a:t>
            </a:r>
          </a:p>
        </p:txBody>
      </p:sp>
      <p:pic>
        <p:nvPicPr>
          <p:cNvPr id="9" name="Google Shape;57;p13">
            <a:extLst>
              <a:ext uri="{FF2B5EF4-FFF2-40B4-BE49-F238E27FC236}">
                <a16:creationId xmlns:a16="http://schemas.microsoft.com/office/drawing/2014/main" id="{4DD18FB1-F513-DEC1-6449-B22B2A1734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8155" t="12446" r="27824" b="7973"/>
          <a:stretch/>
        </p:blipFill>
        <p:spPr>
          <a:xfrm rot="10800000">
            <a:off x="47702" y="4279948"/>
            <a:ext cx="1864580" cy="1766113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83CB1F-6F47-2DC4-703E-62A49DA6E2A6}"/>
              </a:ext>
            </a:extLst>
          </p:cNvPr>
          <p:cNvSpPr txBox="1"/>
          <p:nvPr/>
        </p:nvSpPr>
        <p:spPr>
          <a:xfrm>
            <a:off x="267085" y="6121059"/>
            <a:ext cx="13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G. lucidum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5A3413F-D58C-A682-62AA-91C6885324A6}"/>
              </a:ext>
            </a:extLst>
          </p:cNvPr>
          <p:cNvPicPr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5106" r="34911" b="19944"/>
          <a:stretch/>
        </p:blipFill>
        <p:spPr bwMode="auto">
          <a:xfrm>
            <a:off x="9925257" y="4279948"/>
            <a:ext cx="1863018" cy="17639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DA718E-7398-0DFA-9F97-4751D5810013}"/>
              </a:ext>
            </a:extLst>
          </p:cNvPr>
          <p:cNvSpPr txBox="1"/>
          <p:nvPr/>
        </p:nvSpPr>
        <p:spPr>
          <a:xfrm>
            <a:off x="10304746" y="6121059"/>
            <a:ext cx="145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G. </a:t>
            </a:r>
            <a:r>
              <a:rPr lang="en-US" dirty="0" err="1">
                <a:solidFill>
                  <a:schemeClr val="bg1"/>
                </a:solidFill>
              </a:rPr>
              <a:t>ocellatum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0E265F1-107B-0207-E765-34CFCB16AE0E}"/>
              </a:ext>
            </a:extLst>
          </p:cNvPr>
          <p:cNvSpPr txBox="1">
            <a:spLocks/>
          </p:cNvSpPr>
          <p:nvPr/>
        </p:nvSpPr>
        <p:spPr>
          <a:xfrm>
            <a:off x="271920" y="98808"/>
            <a:ext cx="11648160" cy="17680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Mine publicly available images generated by citizen scientists to assess population-level color variation</a:t>
            </a:r>
          </a:p>
        </p:txBody>
      </p:sp>
    </p:spTree>
    <p:extLst>
      <p:ext uri="{BB962C8B-B14F-4D97-AF65-F5344CB8AC3E}">
        <p14:creationId xmlns:p14="http://schemas.microsoft.com/office/powerpoint/2010/main" val="118600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A81148-AC62-84D9-B462-B8D1E18154B8}"/>
              </a:ext>
            </a:extLst>
          </p:cNvPr>
          <p:cNvSpPr txBox="1"/>
          <p:nvPr/>
        </p:nvSpPr>
        <p:spPr>
          <a:xfrm>
            <a:off x="108858" y="740043"/>
            <a:ext cx="548566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 </a:t>
            </a:r>
            <a:r>
              <a:rPr lang="en-US" sz="2400" b="1" dirty="0">
                <a:solidFill>
                  <a:schemeClr val="bg1"/>
                </a:solidFill>
              </a:rPr>
              <a:t>coordinate data </a:t>
            </a:r>
            <a:r>
              <a:rPr lang="en-US" sz="2400" dirty="0">
                <a:solidFill>
                  <a:schemeClr val="bg1"/>
                </a:solidFill>
              </a:rPr>
              <a:t>from </a:t>
            </a:r>
            <a:r>
              <a:rPr lang="en-US" sz="2400" dirty="0" err="1">
                <a:solidFill>
                  <a:schemeClr val="bg1"/>
                </a:solidFill>
              </a:rPr>
              <a:t>iNat</a:t>
            </a:r>
            <a:r>
              <a:rPr lang="en-US" sz="2400" dirty="0">
                <a:solidFill>
                  <a:schemeClr val="bg1"/>
                </a:solidFill>
              </a:rPr>
              <a:t> to extract </a:t>
            </a:r>
            <a:r>
              <a:rPr lang="en-US" sz="2400" b="1" dirty="0">
                <a:solidFill>
                  <a:schemeClr val="bg1"/>
                </a:solidFill>
              </a:rPr>
              <a:t>abiotic environment variables</a:t>
            </a:r>
            <a:r>
              <a:rPr lang="en-US" sz="2400" dirty="0">
                <a:solidFill>
                  <a:schemeClr val="bg1"/>
                </a:solidFill>
              </a:rPr>
              <a:t> (e.g., longitude, elevation, mean annual precipitation)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Assign </a:t>
            </a:r>
            <a:r>
              <a:rPr lang="en-US" sz="2400" b="1" dirty="0">
                <a:solidFill>
                  <a:schemeClr val="bg1"/>
                </a:solidFill>
              </a:rPr>
              <a:t>discrete color </a:t>
            </a:r>
            <a:r>
              <a:rPr lang="en-US" sz="2400" dirty="0">
                <a:solidFill>
                  <a:schemeClr val="bg1"/>
                </a:solidFill>
              </a:rPr>
              <a:t>to </a:t>
            </a:r>
            <a:r>
              <a:rPr lang="en-US" sz="2400" dirty="0" err="1">
                <a:solidFill>
                  <a:schemeClr val="bg1"/>
                </a:solidFill>
              </a:rPr>
              <a:t>iNat</a:t>
            </a:r>
            <a:r>
              <a:rPr lang="en-US" sz="2400" dirty="0">
                <a:solidFill>
                  <a:schemeClr val="bg1"/>
                </a:solidFill>
              </a:rPr>
              <a:t> images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sz="2400" b="0" i="0" dirty="0">
              <a:solidFill>
                <a:schemeClr val="bg1"/>
              </a:solidFill>
              <a:effectLst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Test if </a:t>
            </a:r>
            <a:r>
              <a:rPr lang="en-US" sz="2400" b="1" dirty="0">
                <a:solidFill>
                  <a:schemeClr val="bg1"/>
                </a:solidFill>
              </a:rPr>
              <a:t>polymorphism</a:t>
            </a:r>
            <a:r>
              <a:rPr lang="en-US" sz="2400" dirty="0">
                <a:solidFill>
                  <a:schemeClr val="bg1"/>
                </a:solidFill>
              </a:rPr>
              <a:t> across species is associated with </a:t>
            </a:r>
            <a:r>
              <a:rPr lang="en-US" sz="2400" b="1" dirty="0">
                <a:solidFill>
                  <a:schemeClr val="bg1"/>
                </a:solidFill>
              </a:rPr>
              <a:t>abiotic conditions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</a:rPr>
              <a:t>Colder temperatures, high precipitation, and high UV-B favor populations with high purple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0" i="0" dirty="0">
                <a:solidFill>
                  <a:schemeClr val="bg1"/>
                </a:solidFill>
                <a:effectLst/>
              </a:rPr>
              <a:t>pollen frequency (Perez-</a:t>
            </a:r>
            <a:r>
              <a:rPr lang="en-US" sz="2400" b="0" i="0" dirty="0" err="1">
                <a:solidFill>
                  <a:schemeClr val="bg1"/>
                </a:solidFill>
                <a:effectLst/>
              </a:rPr>
              <a:t>Udel</a:t>
            </a:r>
            <a:r>
              <a:rPr lang="en-US" sz="2400" dirty="0" err="1">
                <a:solidFill>
                  <a:schemeClr val="bg1"/>
                </a:solidFill>
              </a:rPr>
              <a:t>l</a:t>
            </a:r>
            <a:r>
              <a:rPr lang="en-US" sz="2400" dirty="0">
                <a:solidFill>
                  <a:schemeClr val="bg1"/>
                </a:solidFill>
              </a:rPr>
              <a:t> &amp; Chang, 2022)</a:t>
            </a:r>
          </a:p>
          <a:p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076DD2-DFDA-B1DD-EFEF-09BD03B15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672" y="332766"/>
            <a:ext cx="5681909" cy="2132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DE4F6A-15E2-03D5-E96E-B29BFF609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409" y="3161212"/>
            <a:ext cx="2723099" cy="2723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9FE1B-651D-483C-1981-7FE94D28F5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364" y="2769324"/>
            <a:ext cx="3775778" cy="36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80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6EB5055-1F51-3F20-41FA-F572ECE3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173" y="49923"/>
            <a:ext cx="5229065" cy="31873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35B3BAE-718B-331A-DAA2-CA0FA27C5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73" y="3316165"/>
            <a:ext cx="5229065" cy="349191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ED7615-7DD4-C492-CF50-B6DFCE6569FB}"/>
              </a:ext>
            </a:extLst>
          </p:cNvPr>
          <p:cNvSpPr txBox="1"/>
          <p:nvPr/>
        </p:nvSpPr>
        <p:spPr>
          <a:xfrm>
            <a:off x="622231" y="920621"/>
            <a:ext cx="535141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~271,468 observations of </a:t>
            </a:r>
            <a:r>
              <a:rPr lang="en-US" sz="3200" i="1" dirty="0">
                <a:solidFill>
                  <a:schemeClr val="bg1"/>
                </a:solidFill>
              </a:rPr>
              <a:t>Geranium </a:t>
            </a:r>
            <a:r>
              <a:rPr lang="en-US" sz="3200" dirty="0">
                <a:solidFill>
                  <a:schemeClr val="bg1"/>
                </a:solidFill>
              </a:rPr>
              <a:t>species on </a:t>
            </a:r>
            <a:r>
              <a:rPr lang="en-US" sz="3200" dirty="0" err="1">
                <a:solidFill>
                  <a:schemeClr val="bg1"/>
                </a:solidFill>
              </a:rPr>
              <a:t>iNaturalist</a:t>
            </a:r>
            <a:r>
              <a:rPr lang="en-US" sz="3200" dirty="0">
                <a:solidFill>
                  <a:schemeClr val="bg1"/>
                </a:solidFill>
              </a:rPr>
              <a:t> spanning ~100 species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Use digital participation platform (Zooniverse) to host images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Each image evaluate by multiple participants to assign discrete color</a:t>
            </a:r>
          </a:p>
        </p:txBody>
      </p:sp>
    </p:spTree>
    <p:extLst>
      <p:ext uri="{BB962C8B-B14F-4D97-AF65-F5344CB8AC3E}">
        <p14:creationId xmlns:p14="http://schemas.microsoft.com/office/powerpoint/2010/main" val="4030020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4C3CDCC5-0417-237A-EC79-D06D26C0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617" y="791504"/>
            <a:ext cx="5985426" cy="52749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46B3E4-EA1D-8536-90E3-526002C1096E}"/>
              </a:ext>
            </a:extLst>
          </p:cNvPr>
          <p:cNvSpPr txBox="1"/>
          <p:nvPr/>
        </p:nvSpPr>
        <p:spPr>
          <a:xfrm>
            <a:off x="397957" y="595561"/>
            <a:ext cx="53514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Preliminary workflow had </a:t>
            </a:r>
            <a:r>
              <a:rPr lang="en-US" sz="3200" u="sng" dirty="0">
                <a:solidFill>
                  <a:schemeClr val="bg1"/>
                </a:solidFill>
              </a:rPr>
              <a:t>lots of participation </a:t>
            </a:r>
            <a:r>
              <a:rPr lang="en-US" sz="3200" dirty="0">
                <a:solidFill>
                  <a:schemeClr val="bg1"/>
                </a:solidFill>
              </a:rPr>
              <a:t>and participants enjoyed the tasks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Data required rigorous cleaning to assign color due to variation in color placement on anthers</a:t>
            </a:r>
          </a:p>
        </p:txBody>
      </p:sp>
      <p:pic>
        <p:nvPicPr>
          <p:cNvPr id="10" name="Picture 9" descr="A close up of a flower&#10;&#10;Description automatically generated">
            <a:extLst>
              <a:ext uri="{FF2B5EF4-FFF2-40B4-BE49-F238E27FC236}">
                <a16:creationId xmlns:a16="http://schemas.microsoft.com/office/drawing/2014/main" id="{41895BEE-A137-BD0B-9559-845C8F379D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23" t="15955" r="13832" b="26522"/>
          <a:stretch/>
        </p:blipFill>
        <p:spPr>
          <a:xfrm>
            <a:off x="1826655" y="4627434"/>
            <a:ext cx="2039950" cy="220634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052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7BF76E-8B2E-E1B4-AA2D-B6A59D95B21F}"/>
              </a:ext>
            </a:extLst>
          </p:cNvPr>
          <p:cNvSpPr txBox="1">
            <a:spLocks/>
          </p:cNvSpPr>
          <p:nvPr/>
        </p:nvSpPr>
        <p:spPr>
          <a:xfrm>
            <a:off x="2943922" y="2832100"/>
            <a:ext cx="6304156" cy="1193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About me!</a:t>
            </a:r>
          </a:p>
        </p:txBody>
      </p:sp>
    </p:spTree>
    <p:extLst>
      <p:ext uri="{BB962C8B-B14F-4D97-AF65-F5344CB8AC3E}">
        <p14:creationId xmlns:p14="http://schemas.microsoft.com/office/powerpoint/2010/main" val="27522377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65CE91D-F283-3E75-8706-E707E1FCCB72}"/>
              </a:ext>
            </a:extLst>
          </p:cNvPr>
          <p:cNvSpPr txBox="1">
            <a:spLocks/>
          </p:cNvSpPr>
          <p:nvPr/>
        </p:nvSpPr>
        <p:spPr>
          <a:xfrm>
            <a:off x="397684" y="161961"/>
            <a:ext cx="11104318" cy="25956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00C5E-7417-A405-868B-1E706FEEC632}"/>
              </a:ext>
            </a:extLst>
          </p:cNvPr>
          <p:cNvSpPr txBox="1">
            <a:spLocks/>
          </p:cNvSpPr>
          <p:nvPr/>
        </p:nvSpPr>
        <p:spPr>
          <a:xfrm>
            <a:off x="0" y="1658985"/>
            <a:ext cx="12194466" cy="22618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Question 4: </a:t>
            </a:r>
            <a:r>
              <a:rPr lang="en-US" sz="4400" dirty="0">
                <a:solidFill>
                  <a:schemeClr val="bg1"/>
                </a:solidFill>
              </a:rPr>
              <a:t>What processes shaped the evolution of flower color? How have organ specific morphological color phenotypes diverged over time?</a:t>
            </a:r>
          </a:p>
          <a:p>
            <a:pPr algn="ctr"/>
            <a:endParaRPr lang="en-US" sz="4400" b="1" dirty="0">
              <a:solidFill>
                <a:schemeClr val="bg1"/>
              </a:solidFill>
            </a:endParaRPr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5BE3695C-65B4-D98A-89DF-3C8BB743807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17247" b="5959"/>
          <a:stretch/>
        </p:blipFill>
        <p:spPr>
          <a:xfrm>
            <a:off x="1679414" y="4066524"/>
            <a:ext cx="1863018" cy="176703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" name="Google Shape;55;p13">
            <a:extLst>
              <a:ext uri="{FF2B5EF4-FFF2-40B4-BE49-F238E27FC236}">
                <a16:creationId xmlns:a16="http://schemas.microsoft.com/office/drawing/2014/main" id="{AD564CE7-D725-1ED7-06DE-E564BEC89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551" t="2060" r="-2142" b="31324"/>
          <a:stretch/>
        </p:blipFill>
        <p:spPr>
          <a:xfrm>
            <a:off x="6096000" y="4068080"/>
            <a:ext cx="1863018" cy="176391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" name="Google Shape;57;p13">
            <a:extLst>
              <a:ext uri="{FF2B5EF4-FFF2-40B4-BE49-F238E27FC236}">
                <a16:creationId xmlns:a16="http://schemas.microsoft.com/office/drawing/2014/main" id="{04DBE435-CE4D-7EC0-A945-84AD1E387F5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8155" t="12446" r="27824" b="7973"/>
          <a:stretch/>
        </p:blipFill>
        <p:spPr>
          <a:xfrm rot="10800000">
            <a:off x="3886926" y="4066983"/>
            <a:ext cx="1864580" cy="1766113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79CE169-0D63-DDB1-9F43-FB19BA79D307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14" t="5106" r="34911" b="19944"/>
          <a:stretch/>
        </p:blipFill>
        <p:spPr bwMode="auto">
          <a:xfrm>
            <a:off x="8303512" y="4068080"/>
            <a:ext cx="1863018" cy="176391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150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4E171-2B17-0F50-1E6D-7DF8DDD82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2407" y="1825625"/>
            <a:ext cx="4054475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Created trait database of for 150+ species: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Anther color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Stigma color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Petal color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Petal vein color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Sepal color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Petal color polymorphism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Anther color polymorphism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Stigma color polymorphism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Hardy Geraniums: Yeo, Peter F.: 9780713485004: Amazon.com: Books">
            <a:extLst>
              <a:ext uri="{FF2B5EF4-FFF2-40B4-BE49-F238E27FC236}">
                <a16:creationId xmlns:a16="http://schemas.microsoft.com/office/drawing/2014/main" id="{7152A5CC-2E95-0632-8578-C471DEB7B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83" y="1690688"/>
            <a:ext cx="343852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vision of Geranium Subgenus Erodioidea (SYSTEMATIC BOTANY MONOGRAPHS):  Aedo, Carlos: 9780912861494: Amazon.com: Books">
            <a:extLst>
              <a:ext uri="{FF2B5EF4-FFF2-40B4-BE49-F238E27FC236}">
                <a16:creationId xmlns:a16="http://schemas.microsoft.com/office/drawing/2014/main" id="{76957BF3-8975-7DE2-2996-FD94686A5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783" y="1690688"/>
            <a:ext cx="2990850" cy="451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09FA917-CCA1-58CD-BA26-30E0F82E57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Literature Review – Geranium flower color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907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530F91-367F-CE60-550A-D819478817B1}"/>
              </a:ext>
            </a:extLst>
          </p:cNvPr>
          <p:cNvGrpSpPr/>
          <p:nvPr/>
        </p:nvGrpSpPr>
        <p:grpSpPr>
          <a:xfrm>
            <a:off x="0" y="0"/>
            <a:ext cx="4938623" cy="6858000"/>
            <a:chOff x="0" y="0"/>
            <a:chExt cx="4938623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6741075-0441-126D-51C2-09B1F76ECEDD}"/>
                </a:ext>
              </a:extLst>
            </p:cNvPr>
            <p:cNvSpPr/>
            <p:nvPr/>
          </p:nvSpPr>
          <p:spPr>
            <a:xfrm>
              <a:off x="0" y="0"/>
              <a:ext cx="4862945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C92EAF2-FB78-769F-0DFB-725E008C3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938623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F632E1-ABEA-9A0E-EAD3-8B0D8B18C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91709"/>
            <a:ext cx="4676630" cy="5074582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Ancestral reconstruction of various flower morphology traits using botanical monograph descriptions &amp; data from citizen science projects</a:t>
            </a:r>
          </a:p>
          <a:p>
            <a:r>
              <a:rPr lang="en-US" i="1" dirty="0">
                <a:solidFill>
                  <a:schemeClr val="bg1"/>
                </a:solidFill>
              </a:rPr>
              <a:t>Maybe something with trait correlations between petal, anther, &amp; stigma organs? Possibly other traits extracted from herbarium records?</a:t>
            </a:r>
          </a:p>
          <a:p>
            <a:r>
              <a:rPr lang="en-US" dirty="0">
                <a:solidFill>
                  <a:schemeClr val="bg1"/>
                </a:solidFill>
              </a:rPr>
              <a:t> Plan to update phylogeny for </a:t>
            </a:r>
            <a:r>
              <a:rPr lang="en-US" i="1" dirty="0">
                <a:solidFill>
                  <a:schemeClr val="bg1"/>
                </a:solidFill>
              </a:rPr>
              <a:t>Geranium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057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A5B51B-6800-2385-B94F-E67F2E58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011" y="423333"/>
            <a:ext cx="4642633" cy="6011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971A73-C116-FD11-80BB-C4D13F6656C9}"/>
              </a:ext>
            </a:extLst>
          </p:cNvPr>
          <p:cNvSpPr txBox="1"/>
          <p:nvPr/>
        </p:nvSpPr>
        <p:spPr>
          <a:xfrm>
            <a:off x="738926" y="1231590"/>
            <a:ext cx="452815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NexusSerif"/>
              </a:rPr>
              <a:t>54 Geranium species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NexusSerif"/>
              </a:rPr>
              <a:t>chloroplast (</a:t>
            </a:r>
            <a:r>
              <a:rPr lang="en-US" sz="2400" b="0" i="1" dirty="0" err="1">
                <a:solidFill>
                  <a:schemeClr val="bg1"/>
                </a:solidFill>
                <a:effectLst/>
                <a:latin typeface="NexusSerif"/>
              </a:rPr>
              <a:t>rbc</a:t>
            </a:r>
            <a:r>
              <a:rPr lang="en-US" sz="2400" b="0" i="0" dirty="0" err="1">
                <a:solidFill>
                  <a:schemeClr val="bg1"/>
                </a:solidFill>
                <a:effectLst/>
                <a:latin typeface="NexusSerif"/>
              </a:rPr>
              <a:t>L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NexusSerif"/>
              </a:rPr>
              <a:t>, </a:t>
            </a:r>
            <a:r>
              <a:rPr lang="en-US" sz="2400" b="0" i="1" dirty="0" err="1">
                <a:solidFill>
                  <a:schemeClr val="bg1"/>
                </a:solidFill>
                <a:effectLst/>
                <a:latin typeface="NexusSerif"/>
              </a:rPr>
              <a:t>trnL-trnF</a:t>
            </a:r>
            <a:r>
              <a:rPr lang="en-US" sz="2400" b="0" i="0" dirty="0">
                <a:solidFill>
                  <a:schemeClr val="bg1"/>
                </a:solidFill>
                <a:effectLst/>
                <a:latin typeface="NexusSerif"/>
              </a:rPr>
              <a:t>) and nuclear (ITS) DNA sequences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bg1"/>
                </a:solidFill>
                <a:latin typeface="NexusSerif"/>
              </a:rPr>
              <a:t>G. maculatum </a:t>
            </a:r>
            <a:r>
              <a:rPr lang="en-US" sz="2400" dirty="0">
                <a:solidFill>
                  <a:schemeClr val="bg1"/>
                </a:solidFill>
                <a:latin typeface="NexusSerif"/>
              </a:rPr>
              <a:t>not included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7B9EECD-28D8-4457-5303-BEB6181C9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26" y="3887455"/>
            <a:ext cx="5588000" cy="254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41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E002-BCC3-F3EB-0AA1-FF664B2A1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FCB2F-8DC8-4510-30FE-BB07872C2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EE555A4-8DF6-D15C-97A9-553AE4A53D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75"/>
          <a:stretch/>
        </p:blipFill>
        <p:spPr>
          <a:xfrm>
            <a:off x="136527" y="1917592"/>
            <a:ext cx="11918943" cy="4259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5F2517-DE9D-A8E1-26E5-DDC976E52ED6}"/>
              </a:ext>
            </a:extLst>
          </p:cNvPr>
          <p:cNvSpPr txBox="1"/>
          <p:nvPr/>
        </p:nvSpPr>
        <p:spPr>
          <a:xfrm>
            <a:off x="-60718" y="592274"/>
            <a:ext cx="1231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List of ~40 species in same clade as </a:t>
            </a:r>
            <a:r>
              <a:rPr lang="en-US" sz="2400" i="1" dirty="0">
                <a:solidFill>
                  <a:schemeClr val="bg1"/>
                </a:solidFill>
              </a:rPr>
              <a:t>G. maculatum </a:t>
            </a:r>
            <a:r>
              <a:rPr lang="en-US" sz="2400" dirty="0">
                <a:solidFill>
                  <a:schemeClr val="bg1"/>
                </a:solidFill>
              </a:rPr>
              <a:t>+ availability in live collections across US &amp; UK.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Currently coordinating material for several species! </a:t>
            </a:r>
            <a:endParaRPr lang="en-US" sz="2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268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52C9-0149-D296-8451-DC88BB1E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409CF-A61A-F539-E67E-7685152BA40F}"/>
              </a:ext>
            </a:extLst>
          </p:cNvPr>
          <p:cNvCxnSpPr>
            <a:cxnSpLocks/>
            <a:endCxn id="11" idx="6"/>
          </p:cNvCxnSpPr>
          <p:nvPr/>
        </p:nvCxnSpPr>
        <p:spPr>
          <a:xfrm>
            <a:off x="1450428" y="2793824"/>
            <a:ext cx="972052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191A603-0793-89C4-5EEE-E59119104A32}"/>
              </a:ext>
            </a:extLst>
          </p:cNvPr>
          <p:cNvSpPr/>
          <p:nvPr/>
        </p:nvSpPr>
        <p:spPr>
          <a:xfrm>
            <a:off x="1249672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09521-9D42-0CEB-3CB5-5643B8513FCB}"/>
              </a:ext>
            </a:extLst>
          </p:cNvPr>
          <p:cNvSpPr/>
          <p:nvPr/>
        </p:nvSpPr>
        <p:spPr>
          <a:xfrm>
            <a:off x="3641305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2D82C2-91C8-DCFA-4E2C-C7A22686855D}"/>
              </a:ext>
            </a:extLst>
          </p:cNvPr>
          <p:cNvSpPr/>
          <p:nvPr/>
        </p:nvSpPr>
        <p:spPr>
          <a:xfrm>
            <a:off x="6032938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DD0E07-3B13-2E67-6A41-3805AD4A0BBA}"/>
              </a:ext>
            </a:extLst>
          </p:cNvPr>
          <p:cNvSpPr/>
          <p:nvPr/>
        </p:nvSpPr>
        <p:spPr>
          <a:xfrm>
            <a:off x="8424571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9D8E00-80A2-EC68-C30C-0C0A2E94C423}"/>
              </a:ext>
            </a:extLst>
          </p:cNvPr>
          <p:cNvSpPr/>
          <p:nvPr/>
        </p:nvSpPr>
        <p:spPr>
          <a:xfrm>
            <a:off x="10816204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38D3C7-5CF3-2248-D85F-DC0EDE5DB409}"/>
              </a:ext>
            </a:extLst>
          </p:cNvPr>
          <p:cNvSpPr txBox="1">
            <a:spLocks/>
          </p:cNvSpPr>
          <p:nvPr/>
        </p:nvSpPr>
        <p:spPr>
          <a:xfrm>
            <a:off x="764758" y="1545210"/>
            <a:ext cx="1287877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2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Spring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65B7036-16B6-1C1A-F1F5-C272128615FB}"/>
              </a:ext>
            </a:extLst>
          </p:cNvPr>
          <p:cNvSpPr txBox="1">
            <a:spLocks/>
          </p:cNvSpPr>
          <p:nvPr/>
        </p:nvSpPr>
        <p:spPr>
          <a:xfrm>
            <a:off x="7751317" y="1545210"/>
            <a:ext cx="1665986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Spring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E2579D0-D0A1-6B74-CAFC-F7415C31C1A4}"/>
              </a:ext>
            </a:extLst>
          </p:cNvPr>
          <p:cNvSpPr txBox="1">
            <a:spLocks/>
          </p:cNvSpPr>
          <p:nvPr/>
        </p:nvSpPr>
        <p:spPr>
          <a:xfrm>
            <a:off x="5470766" y="1545572"/>
            <a:ext cx="1461534" cy="110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Fall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E3164F7-AF55-C286-D18E-C23CF9C52C43}"/>
              </a:ext>
            </a:extLst>
          </p:cNvPr>
          <p:cNvSpPr txBox="1">
            <a:spLocks/>
          </p:cNvSpPr>
          <p:nvPr/>
        </p:nvSpPr>
        <p:spPr>
          <a:xfrm>
            <a:off x="3108017" y="1545210"/>
            <a:ext cx="1497212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2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F7D704-E6C0-924C-F10D-C5E75BFC6FAF}"/>
              </a:ext>
            </a:extLst>
          </p:cNvPr>
          <p:cNvSpPr txBox="1">
            <a:spLocks/>
          </p:cNvSpPr>
          <p:nvPr/>
        </p:nvSpPr>
        <p:spPr>
          <a:xfrm>
            <a:off x="10160586" y="1545210"/>
            <a:ext cx="1665986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2F15F07-8FDA-7229-F514-CFFEB266CE48}"/>
              </a:ext>
            </a:extLst>
          </p:cNvPr>
          <p:cNvSpPr txBox="1">
            <a:spLocks/>
          </p:cNvSpPr>
          <p:nvPr/>
        </p:nvSpPr>
        <p:spPr>
          <a:xfrm>
            <a:off x="9917044" y="3121372"/>
            <a:ext cx="2368296" cy="2412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Natural History Museum Internship</a:t>
            </a:r>
          </a:p>
          <a:p>
            <a:r>
              <a:rPr lang="en-US" sz="1900" dirty="0">
                <a:solidFill>
                  <a:schemeClr val="bg1"/>
                </a:solidFill>
              </a:rPr>
              <a:t>Send material for </a:t>
            </a:r>
            <a:r>
              <a:rPr lang="en-US" sz="1900" dirty="0" err="1">
                <a:solidFill>
                  <a:schemeClr val="bg1"/>
                </a:solidFill>
              </a:rPr>
              <a:t>phylogenomics</a:t>
            </a:r>
            <a:r>
              <a:rPr lang="en-US" sz="1900" dirty="0">
                <a:solidFill>
                  <a:schemeClr val="bg1"/>
                </a:solidFill>
              </a:rPr>
              <a:t>*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87EDE44-5AC4-F769-F17A-6C000059B5F7}"/>
              </a:ext>
            </a:extLst>
          </p:cNvPr>
          <p:cNvSpPr txBox="1">
            <a:spLocks/>
          </p:cNvSpPr>
          <p:nvPr/>
        </p:nvSpPr>
        <p:spPr>
          <a:xfrm>
            <a:off x="2708662" y="3121373"/>
            <a:ext cx="2368296" cy="241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Send DNA for PacBio sequencing</a:t>
            </a:r>
          </a:p>
          <a:p>
            <a:r>
              <a:rPr lang="en-US" sz="1900" dirty="0" err="1">
                <a:solidFill>
                  <a:schemeClr val="bg1"/>
                </a:solidFill>
              </a:rPr>
              <a:t>Phylogenomics</a:t>
            </a:r>
            <a:r>
              <a:rPr lang="en-US" sz="1900" dirty="0">
                <a:solidFill>
                  <a:schemeClr val="bg1"/>
                </a:solidFill>
              </a:rPr>
              <a:t> DNA extractions &amp; library preps</a:t>
            </a:r>
          </a:p>
          <a:p>
            <a:r>
              <a:rPr lang="en-US" sz="1900" dirty="0">
                <a:solidFill>
                  <a:schemeClr val="bg1"/>
                </a:solidFill>
              </a:rPr>
              <a:t>Launch Zooniverse </a:t>
            </a:r>
          </a:p>
          <a:p>
            <a:r>
              <a:rPr lang="en-US" sz="1900" dirty="0">
                <a:solidFill>
                  <a:schemeClr val="bg1"/>
                </a:solidFill>
              </a:rPr>
              <a:t>Prepare for comps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A5DE507-A8A9-7920-7231-7531D759FC56}"/>
              </a:ext>
            </a:extLst>
          </p:cNvPr>
          <p:cNvSpPr txBox="1">
            <a:spLocks/>
          </p:cNvSpPr>
          <p:nvPr/>
        </p:nvSpPr>
        <p:spPr>
          <a:xfrm>
            <a:off x="5111456" y="3121373"/>
            <a:ext cx="2368296" cy="2412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Comps</a:t>
            </a:r>
          </a:p>
          <a:p>
            <a:r>
              <a:rPr lang="en-US" sz="1900" dirty="0">
                <a:solidFill>
                  <a:schemeClr val="bg1"/>
                </a:solidFill>
              </a:rPr>
              <a:t>Send RNA for Illumina sequencing</a:t>
            </a:r>
          </a:p>
          <a:p>
            <a:r>
              <a:rPr lang="en-US" sz="1900" dirty="0">
                <a:solidFill>
                  <a:schemeClr val="bg1"/>
                </a:solidFill>
              </a:rPr>
              <a:t>Genome assembly</a:t>
            </a:r>
          </a:p>
          <a:p>
            <a:r>
              <a:rPr lang="en-US" sz="1900" dirty="0">
                <a:solidFill>
                  <a:schemeClr val="bg1"/>
                </a:solidFill>
              </a:rPr>
              <a:t>Submit NSF INTERN application 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328F352-AB7C-BE8A-6C35-10516A41EBE7}"/>
              </a:ext>
            </a:extLst>
          </p:cNvPr>
          <p:cNvSpPr txBox="1">
            <a:spLocks/>
          </p:cNvSpPr>
          <p:nvPr/>
        </p:nvSpPr>
        <p:spPr>
          <a:xfrm>
            <a:off x="9960842" y="3323924"/>
            <a:ext cx="1665986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5AEDC9B-4670-1D1B-538A-054B347C1CC6}"/>
              </a:ext>
            </a:extLst>
          </p:cNvPr>
          <p:cNvSpPr txBox="1">
            <a:spLocks/>
          </p:cNvSpPr>
          <p:nvPr/>
        </p:nvSpPr>
        <p:spPr>
          <a:xfrm>
            <a:off x="7855030" y="3187712"/>
            <a:ext cx="1938787" cy="3244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C9A65E8-C82D-1234-88A3-894B27B0C507}"/>
              </a:ext>
            </a:extLst>
          </p:cNvPr>
          <p:cNvSpPr txBox="1">
            <a:spLocks/>
          </p:cNvSpPr>
          <p:nvPr/>
        </p:nvSpPr>
        <p:spPr>
          <a:xfrm>
            <a:off x="7514250" y="3121373"/>
            <a:ext cx="2368296" cy="2412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RNA-seq analysis</a:t>
            </a:r>
          </a:p>
          <a:p>
            <a:r>
              <a:rPr lang="en-US" sz="1900" dirty="0">
                <a:solidFill>
                  <a:schemeClr val="bg1"/>
                </a:solidFill>
              </a:rPr>
              <a:t>Collect material for metabolomics*</a:t>
            </a:r>
          </a:p>
          <a:p>
            <a:r>
              <a:rPr lang="en-US" sz="1900" dirty="0">
                <a:solidFill>
                  <a:schemeClr val="bg1"/>
                </a:solidFill>
              </a:rPr>
              <a:t>Small grant applications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8A30C3D-3893-0FB1-4093-7366B1A6D869}"/>
              </a:ext>
            </a:extLst>
          </p:cNvPr>
          <p:cNvSpPr txBox="1">
            <a:spLocks/>
          </p:cNvSpPr>
          <p:nvPr/>
        </p:nvSpPr>
        <p:spPr>
          <a:xfrm>
            <a:off x="7270631" y="6291418"/>
            <a:ext cx="2627358" cy="413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*Funding not confirmed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A6268DAC-3DB2-436C-DDE2-D5547F857A4C}"/>
              </a:ext>
            </a:extLst>
          </p:cNvPr>
          <p:cNvSpPr txBox="1">
            <a:spLocks/>
          </p:cNvSpPr>
          <p:nvPr/>
        </p:nvSpPr>
        <p:spPr>
          <a:xfrm>
            <a:off x="306057" y="3121373"/>
            <a:ext cx="2368107" cy="37883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Coursework</a:t>
            </a:r>
          </a:p>
          <a:p>
            <a:r>
              <a:rPr lang="en-US" sz="1900" dirty="0">
                <a:solidFill>
                  <a:schemeClr val="bg1"/>
                </a:solidFill>
              </a:rPr>
              <a:t>TA</a:t>
            </a:r>
          </a:p>
          <a:p>
            <a:r>
              <a:rPr lang="en-US" sz="1900" dirty="0">
                <a:solidFill>
                  <a:schemeClr val="bg1"/>
                </a:solidFill>
              </a:rPr>
              <a:t>Small grant applications</a:t>
            </a:r>
          </a:p>
          <a:p>
            <a:r>
              <a:rPr lang="en-US" sz="1900" dirty="0">
                <a:solidFill>
                  <a:schemeClr val="bg1"/>
                </a:solidFill>
              </a:rPr>
              <a:t>Coordinate material transfer for </a:t>
            </a:r>
            <a:r>
              <a:rPr lang="en-US" sz="1900" dirty="0" err="1">
                <a:solidFill>
                  <a:schemeClr val="bg1"/>
                </a:solidFill>
              </a:rPr>
              <a:t>phylogenomics</a:t>
            </a:r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Collect material for </a:t>
            </a:r>
            <a:r>
              <a:rPr lang="en-US" sz="1900" dirty="0" err="1">
                <a:solidFill>
                  <a:schemeClr val="bg1"/>
                </a:solidFill>
              </a:rPr>
              <a:t>RNAseq</a:t>
            </a:r>
            <a:r>
              <a:rPr lang="en-US" sz="1900" dirty="0">
                <a:solidFill>
                  <a:schemeClr val="bg1"/>
                </a:solidFill>
              </a:rPr>
              <a:t> &amp; metabolomics</a:t>
            </a:r>
          </a:p>
          <a:p>
            <a:r>
              <a:rPr lang="en-US" sz="1900" dirty="0">
                <a:solidFill>
                  <a:schemeClr val="bg1"/>
                </a:solidFill>
              </a:rPr>
              <a:t>Preliminary UPLC analysis</a:t>
            </a:r>
            <a:br>
              <a:rPr lang="en-US" sz="1900" dirty="0">
                <a:solidFill>
                  <a:schemeClr val="bg1"/>
                </a:solidFill>
              </a:rPr>
            </a:b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708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52C9-0149-D296-8451-DC88BB1EB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Timeline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409CF-A61A-F539-E67E-7685152BA40F}"/>
              </a:ext>
            </a:extLst>
          </p:cNvPr>
          <p:cNvCxnSpPr>
            <a:cxnSpLocks/>
            <a:endCxn id="11" idx="6"/>
          </p:cNvCxnSpPr>
          <p:nvPr/>
        </p:nvCxnSpPr>
        <p:spPr>
          <a:xfrm>
            <a:off x="1450428" y="2793824"/>
            <a:ext cx="972052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A191A603-0793-89C4-5EEE-E59119104A32}"/>
              </a:ext>
            </a:extLst>
          </p:cNvPr>
          <p:cNvSpPr/>
          <p:nvPr/>
        </p:nvSpPr>
        <p:spPr>
          <a:xfrm>
            <a:off x="1249672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309521-9D42-0CEB-3CB5-5643B8513FCB}"/>
              </a:ext>
            </a:extLst>
          </p:cNvPr>
          <p:cNvSpPr/>
          <p:nvPr/>
        </p:nvSpPr>
        <p:spPr>
          <a:xfrm>
            <a:off x="3641305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2D82C2-91C8-DCFA-4E2C-C7A22686855D}"/>
              </a:ext>
            </a:extLst>
          </p:cNvPr>
          <p:cNvSpPr/>
          <p:nvPr/>
        </p:nvSpPr>
        <p:spPr>
          <a:xfrm>
            <a:off x="6032938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0DD0E07-3B13-2E67-6A41-3805AD4A0BBA}"/>
              </a:ext>
            </a:extLst>
          </p:cNvPr>
          <p:cNvSpPr/>
          <p:nvPr/>
        </p:nvSpPr>
        <p:spPr>
          <a:xfrm>
            <a:off x="8424571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69D8E00-80A2-EC68-C30C-0C0A2E94C423}"/>
              </a:ext>
            </a:extLst>
          </p:cNvPr>
          <p:cNvSpPr/>
          <p:nvPr/>
        </p:nvSpPr>
        <p:spPr>
          <a:xfrm>
            <a:off x="10816204" y="2608103"/>
            <a:ext cx="354750" cy="371442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538D3C7-5CF3-2248-D85F-DC0EDE5DB409}"/>
              </a:ext>
            </a:extLst>
          </p:cNvPr>
          <p:cNvSpPr txBox="1">
            <a:spLocks/>
          </p:cNvSpPr>
          <p:nvPr/>
        </p:nvSpPr>
        <p:spPr>
          <a:xfrm>
            <a:off x="764758" y="1545210"/>
            <a:ext cx="1287877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2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Spring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65B7036-16B6-1C1A-F1F5-C272128615FB}"/>
              </a:ext>
            </a:extLst>
          </p:cNvPr>
          <p:cNvSpPr txBox="1">
            <a:spLocks/>
          </p:cNvSpPr>
          <p:nvPr/>
        </p:nvSpPr>
        <p:spPr>
          <a:xfrm>
            <a:off x="7751317" y="1545210"/>
            <a:ext cx="1665986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Spring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E2579D0-D0A1-6B74-CAFC-F7415C31C1A4}"/>
              </a:ext>
            </a:extLst>
          </p:cNvPr>
          <p:cNvSpPr txBox="1">
            <a:spLocks/>
          </p:cNvSpPr>
          <p:nvPr/>
        </p:nvSpPr>
        <p:spPr>
          <a:xfrm>
            <a:off x="5470766" y="1545572"/>
            <a:ext cx="1461534" cy="1106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Fall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E3164F7-AF55-C286-D18E-C23CF9C52C43}"/>
              </a:ext>
            </a:extLst>
          </p:cNvPr>
          <p:cNvSpPr txBox="1">
            <a:spLocks/>
          </p:cNvSpPr>
          <p:nvPr/>
        </p:nvSpPr>
        <p:spPr>
          <a:xfrm>
            <a:off x="3108017" y="1545210"/>
            <a:ext cx="1497212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2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CF7D704-E6C0-924C-F10D-C5E75BFC6FAF}"/>
              </a:ext>
            </a:extLst>
          </p:cNvPr>
          <p:cNvSpPr txBox="1">
            <a:spLocks/>
          </p:cNvSpPr>
          <p:nvPr/>
        </p:nvSpPr>
        <p:spPr>
          <a:xfrm>
            <a:off x="10160586" y="1545210"/>
            <a:ext cx="1665986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Year 3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Summer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02F15F07-8FDA-7229-F514-CFFEB266CE48}"/>
              </a:ext>
            </a:extLst>
          </p:cNvPr>
          <p:cNvSpPr txBox="1">
            <a:spLocks/>
          </p:cNvSpPr>
          <p:nvPr/>
        </p:nvSpPr>
        <p:spPr>
          <a:xfrm>
            <a:off x="9917044" y="3121372"/>
            <a:ext cx="2368296" cy="2412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Natural History Museum Internship</a:t>
            </a:r>
          </a:p>
          <a:p>
            <a:r>
              <a:rPr lang="en-US" sz="1900" dirty="0">
                <a:solidFill>
                  <a:srgbClr val="FFC000"/>
                </a:solidFill>
              </a:rPr>
              <a:t>Send material for </a:t>
            </a:r>
            <a:r>
              <a:rPr lang="en-US" sz="1900" dirty="0" err="1">
                <a:solidFill>
                  <a:srgbClr val="FFC000"/>
                </a:solidFill>
              </a:rPr>
              <a:t>phylogenomics</a:t>
            </a:r>
            <a:r>
              <a:rPr lang="en-US" sz="1900" dirty="0">
                <a:solidFill>
                  <a:schemeClr val="bg1"/>
                </a:solidFill>
              </a:rPr>
              <a:t>*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11DC605-893C-6178-F275-356D6EE124A8}"/>
              </a:ext>
            </a:extLst>
          </p:cNvPr>
          <p:cNvSpPr txBox="1">
            <a:spLocks/>
          </p:cNvSpPr>
          <p:nvPr/>
        </p:nvSpPr>
        <p:spPr>
          <a:xfrm>
            <a:off x="306057" y="3121373"/>
            <a:ext cx="2368107" cy="37883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Coursework</a:t>
            </a:r>
          </a:p>
          <a:p>
            <a:r>
              <a:rPr lang="en-US" sz="1900" dirty="0">
                <a:solidFill>
                  <a:schemeClr val="bg1"/>
                </a:solidFill>
              </a:rPr>
              <a:t>TA</a:t>
            </a:r>
          </a:p>
          <a:p>
            <a:r>
              <a:rPr lang="en-US" sz="1900" dirty="0">
                <a:solidFill>
                  <a:schemeClr val="bg1"/>
                </a:solidFill>
              </a:rPr>
              <a:t>Small grant applications</a:t>
            </a:r>
          </a:p>
          <a:p>
            <a:r>
              <a:rPr lang="en-US" sz="1900" dirty="0">
                <a:solidFill>
                  <a:srgbClr val="FFC000"/>
                </a:solidFill>
              </a:rPr>
              <a:t>Coordinate material transfer for </a:t>
            </a:r>
            <a:r>
              <a:rPr lang="en-US" sz="1900" dirty="0" err="1">
                <a:solidFill>
                  <a:srgbClr val="FFC000"/>
                </a:solidFill>
              </a:rPr>
              <a:t>phylogenomics</a:t>
            </a:r>
            <a:endParaRPr lang="en-US" sz="1900" dirty="0">
              <a:solidFill>
                <a:srgbClr val="FFC000"/>
              </a:solidFill>
            </a:endParaRPr>
          </a:p>
          <a:p>
            <a:r>
              <a:rPr lang="en-US" sz="1900" dirty="0">
                <a:solidFill>
                  <a:srgbClr val="A348EA"/>
                </a:solidFill>
              </a:rPr>
              <a:t>Collect material for </a:t>
            </a:r>
            <a:r>
              <a:rPr lang="en-US" sz="1900" dirty="0" err="1">
                <a:solidFill>
                  <a:srgbClr val="A348EA"/>
                </a:solidFill>
              </a:rPr>
              <a:t>RNAseq</a:t>
            </a:r>
            <a:r>
              <a:rPr lang="en-US" sz="1900" dirty="0">
                <a:solidFill>
                  <a:srgbClr val="A348EA"/>
                </a:solidFill>
              </a:rPr>
              <a:t> &amp; </a:t>
            </a:r>
            <a:r>
              <a:rPr lang="en-US" sz="1900" dirty="0">
                <a:solidFill>
                  <a:srgbClr val="FF0000"/>
                </a:solidFill>
              </a:rPr>
              <a:t>metabolomics</a:t>
            </a:r>
          </a:p>
          <a:p>
            <a:r>
              <a:rPr lang="en-US" sz="1900" dirty="0">
                <a:solidFill>
                  <a:srgbClr val="FF0000"/>
                </a:solidFill>
              </a:rPr>
              <a:t>Preliminary UPLC analysis</a:t>
            </a:r>
            <a:br>
              <a:rPr lang="en-US" sz="1900" dirty="0">
                <a:solidFill>
                  <a:schemeClr val="bg1"/>
                </a:solidFill>
              </a:rPr>
            </a:br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87EDE44-5AC4-F769-F17A-6C000059B5F7}"/>
              </a:ext>
            </a:extLst>
          </p:cNvPr>
          <p:cNvSpPr txBox="1">
            <a:spLocks/>
          </p:cNvSpPr>
          <p:nvPr/>
        </p:nvSpPr>
        <p:spPr>
          <a:xfrm>
            <a:off x="2708662" y="3121373"/>
            <a:ext cx="2368296" cy="241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0070C0"/>
                </a:solidFill>
              </a:rPr>
              <a:t>Send DNA for PacBio sequencing</a:t>
            </a:r>
          </a:p>
          <a:p>
            <a:r>
              <a:rPr lang="en-US" sz="1900" dirty="0" err="1">
                <a:solidFill>
                  <a:srgbClr val="FFC000"/>
                </a:solidFill>
              </a:rPr>
              <a:t>Phylogenomics</a:t>
            </a:r>
            <a:r>
              <a:rPr lang="en-US" sz="1900" dirty="0">
                <a:solidFill>
                  <a:srgbClr val="FFC000"/>
                </a:solidFill>
              </a:rPr>
              <a:t> DNA extractions &amp; library preps</a:t>
            </a:r>
          </a:p>
          <a:p>
            <a:r>
              <a:rPr lang="en-US" sz="1900" dirty="0">
                <a:solidFill>
                  <a:srgbClr val="00B050"/>
                </a:solidFill>
              </a:rPr>
              <a:t>Launch Zooniverse </a:t>
            </a:r>
          </a:p>
          <a:p>
            <a:r>
              <a:rPr lang="en-US" sz="1900" dirty="0">
                <a:solidFill>
                  <a:schemeClr val="bg1"/>
                </a:solidFill>
              </a:rPr>
              <a:t>Prepare for comps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A5DE507-A8A9-7920-7231-7531D759FC56}"/>
              </a:ext>
            </a:extLst>
          </p:cNvPr>
          <p:cNvSpPr txBox="1">
            <a:spLocks/>
          </p:cNvSpPr>
          <p:nvPr/>
        </p:nvSpPr>
        <p:spPr>
          <a:xfrm>
            <a:off x="5111456" y="3121373"/>
            <a:ext cx="2368296" cy="2412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chemeClr val="bg1"/>
                </a:solidFill>
              </a:rPr>
              <a:t>Comps</a:t>
            </a:r>
          </a:p>
          <a:p>
            <a:r>
              <a:rPr lang="en-US" sz="1900" dirty="0">
                <a:solidFill>
                  <a:srgbClr val="A348EA"/>
                </a:solidFill>
              </a:rPr>
              <a:t>Send RNA for Illumina sequencing</a:t>
            </a:r>
          </a:p>
          <a:p>
            <a:r>
              <a:rPr lang="en-US" sz="1900" dirty="0">
                <a:solidFill>
                  <a:srgbClr val="0070C0"/>
                </a:solidFill>
              </a:rPr>
              <a:t>Genome assembly</a:t>
            </a:r>
          </a:p>
          <a:p>
            <a:r>
              <a:rPr lang="en-US" sz="1900" dirty="0">
                <a:solidFill>
                  <a:schemeClr val="bg1"/>
                </a:solidFill>
              </a:rPr>
              <a:t>Submit NSF INTERN application 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1328F352-AB7C-BE8A-6C35-10516A41EBE7}"/>
              </a:ext>
            </a:extLst>
          </p:cNvPr>
          <p:cNvSpPr txBox="1">
            <a:spLocks/>
          </p:cNvSpPr>
          <p:nvPr/>
        </p:nvSpPr>
        <p:spPr>
          <a:xfrm>
            <a:off x="9960842" y="3323924"/>
            <a:ext cx="1665986" cy="110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75AEDC9B-4670-1D1B-538A-054B347C1CC6}"/>
              </a:ext>
            </a:extLst>
          </p:cNvPr>
          <p:cNvSpPr txBox="1">
            <a:spLocks/>
          </p:cNvSpPr>
          <p:nvPr/>
        </p:nvSpPr>
        <p:spPr>
          <a:xfrm>
            <a:off x="7855030" y="3187712"/>
            <a:ext cx="1938787" cy="3244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3C9A65E8-C82D-1234-88A3-894B27B0C507}"/>
              </a:ext>
            </a:extLst>
          </p:cNvPr>
          <p:cNvSpPr txBox="1">
            <a:spLocks/>
          </p:cNvSpPr>
          <p:nvPr/>
        </p:nvSpPr>
        <p:spPr>
          <a:xfrm>
            <a:off x="7514250" y="3121373"/>
            <a:ext cx="2368296" cy="24123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A348EA"/>
                </a:solidFill>
              </a:rPr>
              <a:t>RNA-seq analysis</a:t>
            </a:r>
          </a:p>
          <a:p>
            <a:r>
              <a:rPr lang="en-US" sz="1900" dirty="0">
                <a:solidFill>
                  <a:srgbClr val="FF0000"/>
                </a:solidFill>
              </a:rPr>
              <a:t>Collect material for metabolomics</a:t>
            </a:r>
            <a:r>
              <a:rPr lang="en-US" sz="1900" dirty="0">
                <a:solidFill>
                  <a:schemeClr val="bg1"/>
                </a:solidFill>
              </a:rPr>
              <a:t>*</a:t>
            </a:r>
          </a:p>
          <a:p>
            <a:r>
              <a:rPr lang="en-US" sz="1900" dirty="0">
                <a:solidFill>
                  <a:schemeClr val="bg1"/>
                </a:solidFill>
              </a:rPr>
              <a:t>Small grant applications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  <a:p>
            <a:endParaRPr lang="en-US" sz="1900" dirty="0">
              <a:solidFill>
                <a:schemeClr val="bg1"/>
              </a:solidFill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E5891771-6EE8-21E2-FA7A-820529342B51}"/>
              </a:ext>
            </a:extLst>
          </p:cNvPr>
          <p:cNvSpPr txBox="1">
            <a:spLocks/>
          </p:cNvSpPr>
          <p:nvPr/>
        </p:nvSpPr>
        <p:spPr>
          <a:xfrm>
            <a:off x="10257824" y="5258794"/>
            <a:ext cx="5880844" cy="3788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rgbClr val="FF0000"/>
                </a:solidFill>
              </a:rPr>
              <a:t>Metabolomics</a:t>
            </a:r>
            <a:br>
              <a:rPr lang="en-US" sz="1900" dirty="0">
                <a:solidFill>
                  <a:srgbClr val="FF0000"/>
                </a:solidFill>
              </a:rPr>
            </a:br>
            <a:r>
              <a:rPr lang="en-US" sz="1900" dirty="0" err="1">
                <a:solidFill>
                  <a:srgbClr val="FFC000"/>
                </a:solidFill>
              </a:rPr>
              <a:t>Phylogenomics</a:t>
            </a:r>
            <a:br>
              <a:rPr lang="en-US" sz="1900" dirty="0">
                <a:solidFill>
                  <a:srgbClr val="FFC000"/>
                </a:solidFill>
              </a:rPr>
            </a:br>
            <a:r>
              <a:rPr lang="en-US" sz="1900" dirty="0">
                <a:solidFill>
                  <a:schemeClr val="accent1"/>
                </a:solidFill>
              </a:rPr>
              <a:t>Genomics</a:t>
            </a:r>
            <a:br>
              <a:rPr lang="en-US" sz="1900" dirty="0">
                <a:solidFill>
                  <a:schemeClr val="accent1"/>
                </a:solidFill>
              </a:rPr>
            </a:br>
            <a:r>
              <a:rPr lang="en-US" sz="1900" dirty="0">
                <a:solidFill>
                  <a:srgbClr val="A348EA"/>
                </a:solidFill>
              </a:rPr>
              <a:t>Transcriptomics</a:t>
            </a:r>
            <a:br>
              <a:rPr lang="en-US" sz="1900" dirty="0">
                <a:solidFill>
                  <a:srgbClr val="A348EA"/>
                </a:solidFill>
              </a:rPr>
            </a:br>
            <a:r>
              <a:rPr lang="en-US" sz="1900" dirty="0">
                <a:solidFill>
                  <a:schemeClr val="accent6"/>
                </a:solidFill>
              </a:rPr>
              <a:t>Citizen Science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8A30C3D-3893-0FB1-4093-7366B1A6D869}"/>
              </a:ext>
            </a:extLst>
          </p:cNvPr>
          <p:cNvSpPr txBox="1">
            <a:spLocks/>
          </p:cNvSpPr>
          <p:nvPr/>
        </p:nvSpPr>
        <p:spPr>
          <a:xfrm>
            <a:off x="7270631" y="6291418"/>
            <a:ext cx="2627358" cy="413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</a:rPr>
              <a:t>*Funding not confirmed</a:t>
            </a:r>
          </a:p>
        </p:txBody>
      </p:sp>
    </p:spTree>
    <p:extLst>
      <p:ext uri="{BB962C8B-B14F-4D97-AF65-F5344CB8AC3E}">
        <p14:creationId xmlns:p14="http://schemas.microsoft.com/office/powerpoint/2010/main" val="30860228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7BF76E-8B2E-E1B4-AA2D-B6A59D95B21F}"/>
              </a:ext>
            </a:extLst>
          </p:cNvPr>
          <p:cNvSpPr txBox="1">
            <a:spLocks/>
          </p:cNvSpPr>
          <p:nvPr/>
        </p:nvSpPr>
        <p:spPr>
          <a:xfrm>
            <a:off x="4505557" y="2906906"/>
            <a:ext cx="3180886" cy="10441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533508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2BC96-CB0E-0D40-3DC0-C484A49E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24" y="558000"/>
            <a:ext cx="6504952" cy="574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chemeClr val="bg1"/>
                </a:solidFill>
              </a:rPr>
              <a:t>     Taken</a:t>
            </a:r>
          </a:p>
          <a:p>
            <a:pPr marL="457200" lvl="1" indent="0">
              <a:buNone/>
            </a:pPr>
            <a:r>
              <a:rPr lang="en-US" sz="2000" b="1" u="sng" dirty="0">
                <a:solidFill>
                  <a:schemeClr val="bg1"/>
                </a:solidFill>
              </a:rPr>
              <a:t>Fall 2021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IPS requirements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Research techniques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Professional development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Responsible conduct of research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Plant Reproduction and Physiological Ecology</a:t>
            </a:r>
          </a:p>
          <a:p>
            <a:pPr marL="457200" lvl="1" indent="0">
              <a:buNone/>
            </a:pPr>
            <a:br>
              <a:rPr lang="en-US" sz="2000" b="1" u="sng" dirty="0">
                <a:solidFill>
                  <a:schemeClr val="bg1"/>
                </a:solidFill>
              </a:rPr>
            </a:br>
            <a:r>
              <a:rPr lang="en-US" sz="2000" b="1" u="sng" dirty="0">
                <a:solidFill>
                  <a:schemeClr val="bg1"/>
                </a:solidFill>
              </a:rPr>
              <a:t>Spring 2022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Graduate Teaching Seminar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Experimental Design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Molecular Phylogenetics and Evolution</a:t>
            </a:r>
          </a:p>
          <a:p>
            <a:pPr marL="457200" lvl="1" indent="0">
              <a:buNone/>
            </a:pPr>
            <a:br>
              <a:rPr lang="en-US" sz="2000" b="1" u="sng" dirty="0">
                <a:solidFill>
                  <a:schemeClr val="bg1"/>
                </a:solidFill>
              </a:rPr>
            </a:br>
            <a:r>
              <a:rPr lang="en-US" sz="2000" b="1" u="sng" dirty="0">
                <a:solidFill>
                  <a:schemeClr val="bg1"/>
                </a:solidFill>
              </a:rPr>
              <a:t>Fall 2022 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Applied Genome Analysis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Writing Intensive Pedagogy</a:t>
            </a:r>
            <a:endParaRPr lang="en-US" sz="2000" b="1" u="sng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F3FA33-0524-00DF-198F-E848D52C9CAE}"/>
              </a:ext>
            </a:extLst>
          </p:cNvPr>
          <p:cNvSpPr txBox="1">
            <a:spLocks/>
          </p:cNvSpPr>
          <p:nvPr/>
        </p:nvSpPr>
        <p:spPr>
          <a:xfrm>
            <a:off x="6723276" y="558000"/>
            <a:ext cx="5231541" cy="7598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800" b="1" i="1" dirty="0">
                <a:solidFill>
                  <a:schemeClr val="bg1"/>
                </a:solidFill>
              </a:rPr>
              <a:t>Currently</a:t>
            </a:r>
            <a:endParaRPr lang="en-US" sz="2000" b="1" u="sng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r>
              <a:rPr lang="en-US" sz="2000" b="1" u="sng" dirty="0">
                <a:solidFill>
                  <a:schemeClr val="bg1"/>
                </a:solidFill>
              </a:rPr>
              <a:t>Spring 2023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Grant Writing  Seminar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Teaching Biology Seminar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Functional Genomics</a:t>
            </a:r>
          </a:p>
          <a:p>
            <a:pPr marL="0" indent="0">
              <a:buNone/>
            </a:pPr>
            <a:endParaRPr lang="en-US" sz="2400" b="1" i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sz="2800" b="1" i="1" dirty="0">
                <a:solidFill>
                  <a:srgbClr val="FF0000"/>
                </a:solidFill>
              </a:rPr>
              <a:t>Still need</a:t>
            </a:r>
            <a:endParaRPr lang="en-US" sz="2000" b="1" dirty="0">
              <a:solidFill>
                <a:srgbClr val="FF0000"/>
              </a:solidFill>
            </a:endParaRPr>
          </a:p>
          <a:p>
            <a:pPr lvl="1"/>
            <a:r>
              <a:rPr lang="en-US" sz="2000" b="1" dirty="0">
                <a:solidFill>
                  <a:srgbClr val="FF0000"/>
                </a:solidFill>
              </a:rPr>
              <a:t>1 more required seminar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33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Courses of interest:	</a:t>
            </a:r>
            <a:endParaRPr lang="en-US" sz="2400" b="1" i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0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 8400E - 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Qualitative Research Traditions</a:t>
            </a:r>
          </a:p>
          <a:p>
            <a:pPr lvl="1"/>
            <a:r>
              <a:rPr lang="en-US" sz="20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 8410E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- Designing Qualitative Research</a:t>
            </a:r>
          </a:p>
          <a:p>
            <a:pPr lvl="1"/>
            <a:r>
              <a:rPr lang="en-US" sz="20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QUAL8420E 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 Analyzing Qualitative Data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Evolutionary Genetics or Advanced Genetics</a:t>
            </a:r>
            <a:endParaRPr lang="en-US" sz="2000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529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7BF76E-8B2E-E1B4-AA2D-B6A59D95B21F}"/>
              </a:ext>
            </a:extLst>
          </p:cNvPr>
          <p:cNvSpPr txBox="1">
            <a:spLocks/>
          </p:cNvSpPr>
          <p:nvPr/>
        </p:nvSpPr>
        <p:spPr>
          <a:xfrm>
            <a:off x="4382429" y="2832100"/>
            <a:ext cx="3427141" cy="1193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Outreach</a:t>
            </a:r>
          </a:p>
        </p:txBody>
      </p:sp>
    </p:spTree>
    <p:extLst>
      <p:ext uri="{BB962C8B-B14F-4D97-AF65-F5344CB8AC3E}">
        <p14:creationId xmlns:p14="http://schemas.microsoft.com/office/powerpoint/2010/main" val="223860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55DB4-1771-D0D5-9A8B-FDF593B4B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151" y="417976"/>
            <a:ext cx="4944940" cy="545422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BS in Biology with Botany option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CCC7C-6842-BB5C-4A07-6E8BE514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97" y="5227787"/>
            <a:ext cx="1815737" cy="11947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33E56C-A2BE-4345-C9CA-EB2C4DAA3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51" b="18868"/>
          <a:stretch/>
        </p:blipFill>
        <p:spPr>
          <a:xfrm>
            <a:off x="3970697" y="2979948"/>
            <a:ext cx="1422400" cy="958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D19EC9-A7EC-5B05-8F40-1AC0CDF3EB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28" r="21447"/>
          <a:stretch/>
        </p:blipFill>
        <p:spPr>
          <a:xfrm>
            <a:off x="5525969" y="2831622"/>
            <a:ext cx="1206961" cy="1194755"/>
          </a:xfrm>
          <a:prstGeom prst="ellipse">
            <a:avLst/>
          </a:prstGeom>
        </p:spPr>
      </p:pic>
      <p:pic>
        <p:nvPicPr>
          <p:cNvPr id="10242" name="Picture 2" descr="Cal Poly Rose Float">
            <a:extLst>
              <a:ext uri="{FF2B5EF4-FFF2-40B4-BE49-F238E27FC236}">
                <a16:creationId xmlns:a16="http://schemas.microsoft.com/office/drawing/2014/main" id="{634E4A3A-1BD3-3306-4E09-04EFCF3D8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76" y="5018470"/>
            <a:ext cx="1680880" cy="162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989E7D-C00E-693A-0E41-6A0DFDBDE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7638" y="1683877"/>
            <a:ext cx="2312989" cy="23129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A57C5E-418C-8F8E-A699-43C5FD14CF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6980" y="2848584"/>
            <a:ext cx="793103" cy="945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F2432F-558C-7083-9A29-A74BBFEDEF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4066" y="1791376"/>
            <a:ext cx="1838930" cy="827519"/>
          </a:xfrm>
          <a:prstGeom prst="rect">
            <a:avLst/>
          </a:prstGeom>
        </p:spPr>
      </p:pic>
      <p:pic>
        <p:nvPicPr>
          <p:cNvPr id="17" name="Picture 16" descr="Text&#10;&#10;Description automatically generated with medium confidence">
            <a:extLst>
              <a:ext uri="{FF2B5EF4-FFF2-40B4-BE49-F238E27FC236}">
                <a16:creationId xmlns:a16="http://schemas.microsoft.com/office/drawing/2014/main" id="{E72D3DE6-5E61-6C21-84BD-E1CE658A071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714" b="27867"/>
          <a:stretch/>
        </p:blipFill>
        <p:spPr>
          <a:xfrm>
            <a:off x="299004" y="2979948"/>
            <a:ext cx="3489531" cy="943855"/>
          </a:xfrm>
          <a:prstGeom prst="rect">
            <a:avLst/>
          </a:prstGeom>
        </p:spPr>
      </p:pic>
      <p:pic>
        <p:nvPicPr>
          <p:cNvPr id="10244" name="Picture 4" descr="voices of color poster">
            <a:extLst>
              <a:ext uri="{FF2B5EF4-FFF2-40B4-BE49-F238E27FC236}">
                <a16:creationId xmlns:a16="http://schemas.microsoft.com/office/drawing/2014/main" id="{AE3C13B1-E557-B0A0-C362-D99A04763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96"/>
          <a:stretch/>
        </p:blipFill>
        <p:spPr bwMode="auto">
          <a:xfrm>
            <a:off x="2584382" y="5106906"/>
            <a:ext cx="2690090" cy="151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36B4555-12EC-9289-473A-5CE7C8D7A8F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37495" b="37119"/>
          <a:stretch/>
        </p:blipFill>
        <p:spPr>
          <a:xfrm>
            <a:off x="7993699" y="5227787"/>
            <a:ext cx="3688084" cy="936264"/>
          </a:xfrm>
          <a:prstGeom prst="rect">
            <a:avLst/>
          </a:prstGeom>
        </p:spPr>
      </p:pic>
      <p:pic>
        <p:nvPicPr>
          <p:cNvPr id="10246" name="Picture 6" descr="Logo">
            <a:extLst>
              <a:ext uri="{FF2B5EF4-FFF2-40B4-BE49-F238E27FC236}">
                <a16:creationId xmlns:a16="http://schemas.microsoft.com/office/drawing/2014/main" id="{DDC9562E-1FB9-47FB-3930-3555A8199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0" b="15382"/>
          <a:stretch/>
        </p:blipFill>
        <p:spPr bwMode="auto">
          <a:xfrm>
            <a:off x="809320" y="1233209"/>
            <a:ext cx="5595257" cy="149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A50247-B21B-3055-7F67-D74C2DCF4ADE}"/>
              </a:ext>
            </a:extLst>
          </p:cNvPr>
          <p:cNvSpPr txBox="1"/>
          <p:nvPr/>
        </p:nvSpPr>
        <p:spPr>
          <a:xfrm>
            <a:off x="8253879" y="4450955"/>
            <a:ext cx="3173495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</a:rPr>
              <a:t>Post-bac training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0B6CC2B-18D6-9C77-9040-4FDB5B4C55A7}"/>
              </a:ext>
            </a:extLst>
          </p:cNvPr>
          <p:cNvSpPr txBox="1">
            <a:spLocks/>
          </p:cNvSpPr>
          <p:nvPr/>
        </p:nvSpPr>
        <p:spPr>
          <a:xfrm>
            <a:off x="7551241" y="831774"/>
            <a:ext cx="4153097" cy="54542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Undergraduate Internships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BFF3327-0EAB-FBE0-951B-FF276B636963}"/>
              </a:ext>
            </a:extLst>
          </p:cNvPr>
          <p:cNvSpPr txBox="1">
            <a:spLocks/>
          </p:cNvSpPr>
          <p:nvPr/>
        </p:nvSpPr>
        <p:spPr>
          <a:xfrm>
            <a:off x="1571984" y="4262443"/>
            <a:ext cx="4433101" cy="54542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Undergraduate organizations</a:t>
            </a:r>
          </a:p>
        </p:txBody>
      </p:sp>
    </p:spTree>
    <p:extLst>
      <p:ext uri="{BB962C8B-B14F-4D97-AF65-F5344CB8AC3E}">
        <p14:creationId xmlns:p14="http://schemas.microsoft.com/office/powerpoint/2010/main" val="2725413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70545-42A9-4FDB-4EE1-641DD7E68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24" y="507076"/>
            <a:ext cx="5136715" cy="61223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Year 1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Cientifico</a:t>
            </a:r>
            <a:r>
              <a:rPr lang="en-US" sz="2400" dirty="0">
                <a:solidFill>
                  <a:schemeClr val="bg1"/>
                </a:solidFill>
              </a:rPr>
              <a:t> Latino Mentor</a:t>
            </a:r>
          </a:p>
          <a:p>
            <a:r>
              <a:rPr lang="en-US" sz="2400" dirty="0">
                <a:solidFill>
                  <a:schemeClr val="bg1"/>
                </a:solidFill>
              </a:rPr>
              <a:t>Student Speaker Fellowship	</a:t>
            </a:r>
          </a:p>
          <a:p>
            <a:r>
              <a:rPr lang="en-US" sz="2400" dirty="0">
                <a:solidFill>
                  <a:schemeClr val="bg1"/>
                </a:solidFill>
              </a:rPr>
              <a:t>Botany PLANTS Mentor</a:t>
            </a:r>
          </a:p>
          <a:p>
            <a:r>
              <a:rPr lang="en-US" sz="2400" dirty="0">
                <a:solidFill>
                  <a:schemeClr val="bg1"/>
                </a:solidFill>
              </a:rPr>
              <a:t>CIRTL Research Mentor Training</a:t>
            </a:r>
          </a:p>
          <a:p>
            <a:pPr marL="0" indent="0">
              <a:buNone/>
            </a:pPr>
            <a:endParaRPr lang="en-US" sz="2400" b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b="1" u="sng" dirty="0">
                <a:solidFill>
                  <a:schemeClr val="bg1"/>
                </a:solidFill>
              </a:rPr>
              <a:t>Year 2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rgbClr val="FF0000"/>
                </a:solidFill>
              </a:rPr>
              <a:t>Athens Clarke County Seed Lending Library</a:t>
            </a:r>
          </a:p>
          <a:p>
            <a:r>
              <a:rPr lang="en-US" sz="2400" dirty="0">
                <a:solidFill>
                  <a:schemeClr val="bg1"/>
                </a:solidFill>
              </a:rPr>
              <a:t>Athens Science Café 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VP of Events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Integrated Plant Sciences Program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Diversity Preview Weekend ($4500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procured)</a:t>
            </a:r>
          </a:p>
          <a:p>
            <a:r>
              <a:rPr lang="en-US" sz="2400" b="1" u="sng" dirty="0">
                <a:solidFill>
                  <a:srgbClr val="FF0000"/>
                </a:solidFill>
              </a:rPr>
              <a:t>PBIO retention grant proposal ($5000 procured)</a:t>
            </a:r>
          </a:p>
          <a:p>
            <a:r>
              <a:rPr lang="en-US" sz="2400" dirty="0">
                <a:solidFill>
                  <a:schemeClr val="bg1"/>
                </a:solidFill>
              </a:rPr>
              <a:t>Software Carpentries Instructor training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074" name="Picture 2" descr="Científico Latino - Home | Facebook">
            <a:extLst>
              <a:ext uri="{FF2B5EF4-FFF2-40B4-BE49-F238E27FC236}">
                <a16:creationId xmlns:a16="http://schemas.microsoft.com/office/drawing/2014/main" id="{FB75FF32-7BCE-C13D-DC52-A1704145B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933" y="385086"/>
            <a:ext cx="3322811" cy="157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ANTS Grants">
            <a:extLst>
              <a:ext uri="{FF2B5EF4-FFF2-40B4-BE49-F238E27FC236}">
                <a16:creationId xmlns:a16="http://schemas.microsoft.com/office/drawing/2014/main" id="{58E5DE81-66D3-A623-BF92-CBC6F80C0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1834" y="194588"/>
            <a:ext cx="3045043" cy="191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ome">
            <a:extLst>
              <a:ext uri="{FF2B5EF4-FFF2-40B4-BE49-F238E27FC236}">
                <a16:creationId xmlns:a16="http://schemas.microsoft.com/office/drawing/2014/main" id="{F1389F24-D672-F081-91A0-A58551E71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95" y="3568229"/>
            <a:ext cx="3127688" cy="104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bout Us – The Athens Science Café">
            <a:extLst>
              <a:ext uri="{FF2B5EF4-FFF2-40B4-BE49-F238E27FC236}">
                <a16:creationId xmlns:a16="http://schemas.microsoft.com/office/drawing/2014/main" id="{2AD7727E-FD8D-67CE-550B-FE17BAEB6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39" y="1539392"/>
            <a:ext cx="2662363" cy="320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ogo Assets">
            <a:extLst>
              <a:ext uri="{FF2B5EF4-FFF2-40B4-BE49-F238E27FC236}">
                <a16:creationId xmlns:a16="http://schemas.microsoft.com/office/drawing/2014/main" id="{9EF7EB79-E504-DD3F-F4D2-37C48C54F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037" y="1941534"/>
            <a:ext cx="2788620" cy="162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6421181E-ABBB-E331-08A7-8D7B94DE3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023" y="4996706"/>
            <a:ext cx="3600272" cy="1666706"/>
          </a:xfrm>
          <a:prstGeom prst="rect">
            <a:avLst/>
          </a:prstGeom>
        </p:spPr>
      </p:pic>
      <p:pic>
        <p:nvPicPr>
          <p:cNvPr id="3084" name="Picture 12" descr="What is CIRTL? | Graduate Connections | Nebraska">
            <a:extLst>
              <a:ext uri="{FF2B5EF4-FFF2-40B4-BE49-F238E27FC236}">
                <a16:creationId xmlns:a16="http://schemas.microsoft.com/office/drawing/2014/main" id="{6ED044F3-E0B9-B1AB-06C6-DE8BE5CF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917" y="4865772"/>
            <a:ext cx="1928574" cy="192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5013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7BF76E-8B2E-E1B4-AA2D-B6A59D95B21F}"/>
              </a:ext>
            </a:extLst>
          </p:cNvPr>
          <p:cNvSpPr txBox="1">
            <a:spLocks/>
          </p:cNvSpPr>
          <p:nvPr/>
        </p:nvSpPr>
        <p:spPr>
          <a:xfrm>
            <a:off x="4293219" y="2832100"/>
            <a:ext cx="3605561" cy="1193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Internship</a:t>
            </a:r>
          </a:p>
        </p:txBody>
      </p:sp>
    </p:spTree>
    <p:extLst>
      <p:ext uri="{BB962C8B-B14F-4D97-AF65-F5344CB8AC3E}">
        <p14:creationId xmlns:p14="http://schemas.microsoft.com/office/powerpoint/2010/main" val="2672877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810B06-31D1-D508-73E9-CEC4657B8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46" y="138967"/>
            <a:ext cx="10841961" cy="1256572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7F7B291-A8BA-4C38-A00C-DA63468AE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47" y="1252767"/>
            <a:ext cx="10841960" cy="1610989"/>
          </a:xfrm>
          <a:prstGeom prst="rect">
            <a:avLst/>
          </a:prstGeom>
        </p:spPr>
      </p:pic>
      <p:pic>
        <p:nvPicPr>
          <p:cNvPr id="11" name="Picture 10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5B6793A5-C2CB-7789-296A-131655CFE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648"/>
          <a:stretch/>
        </p:blipFill>
        <p:spPr>
          <a:xfrm>
            <a:off x="803547" y="2863756"/>
            <a:ext cx="10841960" cy="2623582"/>
          </a:xfrm>
          <a:prstGeom prst="rect">
            <a:avLst/>
          </a:prstGeom>
        </p:spPr>
      </p:pic>
      <p:pic>
        <p:nvPicPr>
          <p:cNvPr id="14" name="Picture 1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3EFA1A75-1585-8897-6A20-E84A4675B0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956"/>
          <a:stretch/>
        </p:blipFill>
        <p:spPr>
          <a:xfrm>
            <a:off x="829734" y="5347566"/>
            <a:ext cx="10841960" cy="133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563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F7132-42E9-0E0F-5BA3-A44AA989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NSF INTERN Supplemental Funding</a:t>
            </a:r>
          </a:p>
        </p:txBody>
      </p:sp>
      <p:pic>
        <p:nvPicPr>
          <p:cNvPr id="4098" name="Picture 2" descr="Happy Hour with Dr. Regan Dunn | Natural History Museums of Los Angeles  County">
            <a:extLst>
              <a:ext uri="{FF2B5EF4-FFF2-40B4-BE49-F238E27FC236}">
                <a16:creationId xmlns:a16="http://schemas.microsoft.com/office/drawing/2014/main" id="{D34AD01E-225F-4AF9-74B6-93674E77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2318976"/>
            <a:ext cx="2772269" cy="38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84F54A-EF1E-A59E-AFCE-810FACC2B8FE}"/>
              </a:ext>
            </a:extLst>
          </p:cNvPr>
          <p:cNvSpPr txBox="1"/>
          <p:nvPr/>
        </p:nvSpPr>
        <p:spPr>
          <a:xfrm>
            <a:off x="452574" y="6292306"/>
            <a:ext cx="133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Regan Dunn</a:t>
            </a:r>
          </a:p>
        </p:txBody>
      </p:sp>
      <p:pic>
        <p:nvPicPr>
          <p:cNvPr id="4102" name="Picture 6" descr="La Brea Tar Pits &amp; Museum Logo PNG Vector (SVG) Free Download">
            <a:extLst>
              <a:ext uri="{FF2B5EF4-FFF2-40B4-BE49-F238E27FC236}">
                <a16:creationId xmlns:a16="http://schemas.microsoft.com/office/drawing/2014/main" id="{2E33D24A-73EA-8D53-278A-9CB9FD90D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0460"/>
            <a:ext cx="1867532" cy="1867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atural History Museum of Los Angeles County - Wikipedia">
            <a:extLst>
              <a:ext uri="{FF2B5EF4-FFF2-40B4-BE49-F238E27FC236}">
                <a16:creationId xmlns:a16="http://schemas.microsoft.com/office/drawing/2014/main" id="{039BA654-63F8-B986-F3B9-928146CBF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467" y="94139"/>
            <a:ext cx="1867533" cy="186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2A2B30-1D9A-9A7A-57F9-AC89F10B5E05}"/>
              </a:ext>
            </a:extLst>
          </p:cNvPr>
          <p:cNvSpPr txBox="1"/>
          <p:nvPr/>
        </p:nvSpPr>
        <p:spPr>
          <a:xfrm>
            <a:off x="1790441" y="6169711"/>
            <a:ext cx="2494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 Brea Assistant curator</a:t>
            </a:r>
          </a:p>
          <a:p>
            <a:r>
              <a:rPr lang="en-US" dirty="0">
                <a:solidFill>
                  <a:schemeClr val="bg1"/>
                </a:solidFill>
              </a:rPr>
              <a:t>Paleobotanist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874CB1-4BA9-84C7-82DD-F60EE2E1967D}"/>
              </a:ext>
            </a:extLst>
          </p:cNvPr>
          <p:cNvSpPr txBox="1"/>
          <p:nvPr/>
        </p:nvSpPr>
        <p:spPr>
          <a:xfrm>
            <a:off x="3773014" y="2321484"/>
            <a:ext cx="49289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solidFill>
                  <a:schemeClr val="bg1"/>
                </a:solidFill>
              </a:rPr>
              <a:t>Professional development in:</a:t>
            </a:r>
          </a:p>
          <a:p>
            <a:endParaRPr lang="en-US" sz="2800" b="1" u="sng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K-12 museum education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Museum exhibit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Analyzing audience &amp; engagement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Citizen science outreach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Volunteer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747C7D-7DE1-B0C7-520F-34F5E1F1FC2C}"/>
              </a:ext>
            </a:extLst>
          </p:cNvPr>
          <p:cNvSpPr txBox="1"/>
          <p:nvPr/>
        </p:nvSpPr>
        <p:spPr>
          <a:xfrm>
            <a:off x="8267179" y="3126614"/>
            <a:ext cx="37118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Preview into potential career 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Networking!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Proximity to family &amp; where I plan to live post-PhD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56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7BF76E-8B2E-E1B4-AA2D-B6A59D95B21F}"/>
              </a:ext>
            </a:extLst>
          </p:cNvPr>
          <p:cNvSpPr txBox="1">
            <a:spLocks/>
          </p:cNvSpPr>
          <p:nvPr/>
        </p:nvSpPr>
        <p:spPr>
          <a:xfrm>
            <a:off x="2943922" y="2832100"/>
            <a:ext cx="6304156" cy="1193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84970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E29E250-A58B-5ACA-E7F6-8E87D7D18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23"/>
          <a:stretch/>
        </p:blipFill>
        <p:spPr>
          <a:xfrm>
            <a:off x="5625663" y="1690688"/>
            <a:ext cx="6107807" cy="446245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F16A2A9-1481-4949-4C57-5714370FF7DC}"/>
              </a:ext>
            </a:extLst>
          </p:cNvPr>
          <p:cNvSpPr txBox="1">
            <a:spLocks/>
          </p:cNvSpPr>
          <p:nvPr/>
        </p:nvSpPr>
        <p:spPr>
          <a:xfrm>
            <a:off x="838200" y="2254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Study  system: </a:t>
            </a:r>
            <a:r>
              <a:rPr lang="en-US" i="1" dirty="0">
                <a:solidFill>
                  <a:schemeClr val="bg1"/>
                </a:solidFill>
              </a:rPr>
              <a:t>Geranium maculatum </a:t>
            </a:r>
          </a:p>
        </p:txBody>
      </p:sp>
      <p:pic>
        <p:nvPicPr>
          <p:cNvPr id="17" name="Google Shape;63;p13">
            <a:extLst>
              <a:ext uri="{FF2B5EF4-FFF2-40B4-BE49-F238E27FC236}">
                <a16:creationId xmlns:a16="http://schemas.microsoft.com/office/drawing/2014/main" id="{F91F7505-06AC-F673-752D-00D0E9C7E7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1827" b="11819"/>
          <a:stretch/>
        </p:blipFill>
        <p:spPr>
          <a:xfrm>
            <a:off x="439962" y="1690688"/>
            <a:ext cx="2680155" cy="285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64;p13">
            <a:extLst>
              <a:ext uri="{FF2B5EF4-FFF2-40B4-BE49-F238E27FC236}">
                <a16:creationId xmlns:a16="http://schemas.microsoft.com/office/drawing/2014/main" id="{F907FECC-77DE-B7EF-8FF5-76DF1307CE7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550" r="8090"/>
          <a:stretch/>
        </p:blipFill>
        <p:spPr>
          <a:xfrm>
            <a:off x="2362450" y="3295661"/>
            <a:ext cx="2876300" cy="2857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 descr="Arrow Right with solid fill">
            <a:extLst>
              <a:ext uri="{FF2B5EF4-FFF2-40B4-BE49-F238E27FC236}">
                <a16:creationId xmlns:a16="http://schemas.microsoft.com/office/drawing/2014/main" id="{11513D64-26F1-22EF-98D1-D097F7F50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350425" y="1439069"/>
            <a:ext cx="914400" cy="914400"/>
          </a:xfrm>
          <a:prstGeom prst="rect">
            <a:avLst/>
          </a:prstGeom>
        </p:spPr>
      </p:pic>
      <p:pic>
        <p:nvPicPr>
          <p:cNvPr id="4" name="Graphic 3" descr="Arrow Right with solid fill">
            <a:extLst>
              <a:ext uri="{FF2B5EF4-FFF2-40B4-BE49-F238E27FC236}">
                <a16:creationId xmlns:a16="http://schemas.microsoft.com/office/drawing/2014/main" id="{B277A88D-76DA-A5E4-80F5-B17D79A62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4517807" y="5448711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9351FC-C12F-32A9-9348-A6DE8CB00D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18265" y="5186930"/>
            <a:ext cx="1671070" cy="16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6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77BF76E-8B2E-E1B4-AA2D-B6A59D95B21F}"/>
              </a:ext>
            </a:extLst>
          </p:cNvPr>
          <p:cNvSpPr txBox="1">
            <a:spLocks/>
          </p:cNvSpPr>
          <p:nvPr/>
        </p:nvSpPr>
        <p:spPr>
          <a:xfrm>
            <a:off x="2943922" y="2832100"/>
            <a:ext cx="6304156" cy="1193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Big Picture</a:t>
            </a:r>
          </a:p>
        </p:txBody>
      </p:sp>
    </p:spTree>
    <p:extLst>
      <p:ext uri="{BB962C8B-B14F-4D97-AF65-F5344CB8AC3E}">
        <p14:creationId xmlns:p14="http://schemas.microsoft.com/office/powerpoint/2010/main" val="3911478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is the 'Central Dogma'? – YourGenome">
            <a:extLst>
              <a:ext uri="{FF2B5EF4-FFF2-40B4-BE49-F238E27FC236}">
                <a16:creationId xmlns:a16="http://schemas.microsoft.com/office/drawing/2014/main" id="{8B9A0A85-3817-08A1-6D96-F36B57E7B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6" t="13004" b="71329"/>
          <a:stretch/>
        </p:blipFill>
        <p:spPr bwMode="auto">
          <a:xfrm>
            <a:off x="1066733" y="1300799"/>
            <a:ext cx="2480327" cy="6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at is the 'Central Dogma'? – YourGenome">
            <a:extLst>
              <a:ext uri="{FF2B5EF4-FFF2-40B4-BE49-F238E27FC236}">
                <a16:creationId xmlns:a16="http://schemas.microsoft.com/office/drawing/2014/main" id="{A46624AB-CA2C-A85E-F0F1-3279F47E8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43131" b="45801"/>
          <a:stretch/>
        </p:blipFill>
        <p:spPr bwMode="auto">
          <a:xfrm>
            <a:off x="4609005" y="1311000"/>
            <a:ext cx="2794000" cy="5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at is the 'Central Dogma'? – YourGenome">
            <a:extLst>
              <a:ext uri="{FF2B5EF4-FFF2-40B4-BE49-F238E27FC236}">
                <a16:creationId xmlns:a16="http://schemas.microsoft.com/office/drawing/2014/main" id="{EA7EAADB-FBA5-3024-9B46-FC312C34C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67956" b="23266"/>
          <a:stretch/>
        </p:blipFill>
        <p:spPr bwMode="auto">
          <a:xfrm>
            <a:off x="8302624" y="1437939"/>
            <a:ext cx="2579097" cy="4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Right outline">
            <a:extLst>
              <a:ext uri="{FF2B5EF4-FFF2-40B4-BE49-F238E27FC236}">
                <a16:creationId xmlns:a16="http://schemas.microsoft.com/office/drawing/2014/main" id="{BBF73833-7E84-0F63-FABA-CBEDBAE38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6584" y="1136146"/>
            <a:ext cx="914400" cy="914400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6DC5D85C-E8D6-1A63-FE2D-3456FE195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224" y="1192868"/>
            <a:ext cx="914400" cy="9144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32FE28-4FA8-53ED-65E0-B67C33F2C896}"/>
              </a:ext>
            </a:extLst>
          </p:cNvPr>
          <p:cNvSpPr txBox="1"/>
          <p:nvPr/>
        </p:nvSpPr>
        <p:spPr>
          <a:xfrm>
            <a:off x="1595916" y="249756"/>
            <a:ext cx="9546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Genes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</a:rPr>
              <a:t>encoding biochemical pathway enzymes &amp; transcription factors that regulate plant metabolism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196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at is the 'Central Dogma'? – YourGenome">
            <a:extLst>
              <a:ext uri="{FF2B5EF4-FFF2-40B4-BE49-F238E27FC236}">
                <a16:creationId xmlns:a16="http://schemas.microsoft.com/office/drawing/2014/main" id="{8B9A0A85-3817-08A1-6D96-F36B57E7B2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6" t="13004" b="71329"/>
          <a:stretch/>
        </p:blipFill>
        <p:spPr bwMode="auto">
          <a:xfrm>
            <a:off x="1066733" y="1300799"/>
            <a:ext cx="2480327" cy="69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at is the 'Central Dogma'? – YourGenome">
            <a:extLst>
              <a:ext uri="{FF2B5EF4-FFF2-40B4-BE49-F238E27FC236}">
                <a16:creationId xmlns:a16="http://schemas.microsoft.com/office/drawing/2014/main" id="{A46624AB-CA2C-A85E-F0F1-3279F47E82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8" t="43131" b="45801"/>
          <a:stretch/>
        </p:blipFill>
        <p:spPr bwMode="auto">
          <a:xfrm>
            <a:off x="4609005" y="1311000"/>
            <a:ext cx="2794000" cy="56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at is the 'Central Dogma'? – YourGenome">
            <a:extLst>
              <a:ext uri="{FF2B5EF4-FFF2-40B4-BE49-F238E27FC236}">
                <a16:creationId xmlns:a16="http://schemas.microsoft.com/office/drawing/2014/main" id="{EA7EAADB-FBA5-3024-9B46-FC312C34CB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1" t="67956" b="23266"/>
          <a:stretch/>
        </p:blipFill>
        <p:spPr bwMode="auto">
          <a:xfrm>
            <a:off x="8302624" y="1437939"/>
            <a:ext cx="2579097" cy="42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Graphic 12" descr="Arrow Right outline">
            <a:extLst>
              <a:ext uri="{FF2B5EF4-FFF2-40B4-BE49-F238E27FC236}">
                <a16:creationId xmlns:a16="http://schemas.microsoft.com/office/drawing/2014/main" id="{BBF73833-7E84-0F63-FABA-CBEDBAE38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6584" y="1136146"/>
            <a:ext cx="914400" cy="914400"/>
          </a:xfrm>
          <a:prstGeom prst="rect">
            <a:avLst/>
          </a:prstGeom>
        </p:spPr>
      </p:pic>
      <p:pic>
        <p:nvPicPr>
          <p:cNvPr id="15" name="Graphic 14" descr="Arrow Right outline">
            <a:extLst>
              <a:ext uri="{FF2B5EF4-FFF2-40B4-BE49-F238E27FC236}">
                <a16:creationId xmlns:a16="http://schemas.microsoft.com/office/drawing/2014/main" id="{6DC5D85C-E8D6-1A63-FE2D-3456FE195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88224" y="1192868"/>
            <a:ext cx="914400" cy="914400"/>
          </a:xfrm>
          <a:prstGeom prst="rect">
            <a:avLst/>
          </a:prstGeom>
        </p:spPr>
      </p:pic>
      <p:pic>
        <p:nvPicPr>
          <p:cNvPr id="5126" name="Picture 6" descr="Malvidin - Wikipedia">
            <a:extLst>
              <a:ext uri="{FF2B5EF4-FFF2-40B4-BE49-F238E27FC236}">
                <a16:creationId xmlns:a16="http://schemas.microsoft.com/office/drawing/2014/main" id="{2EBDA162-C85F-562A-2B8A-8A2E8DC62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682" y="2590491"/>
            <a:ext cx="2666084" cy="172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Beta-Carotene 0303 S, CAS 7235-40-7 - CAROTENOID - Extrasynthese">
            <a:extLst>
              <a:ext uri="{FF2B5EF4-FFF2-40B4-BE49-F238E27FC236}">
                <a16:creationId xmlns:a16="http://schemas.microsoft.com/office/drawing/2014/main" id="{9C0E950C-F257-1ED1-1160-3C188725B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03" b="32526"/>
          <a:stretch/>
        </p:blipFill>
        <p:spPr bwMode="auto">
          <a:xfrm>
            <a:off x="5584653" y="2888361"/>
            <a:ext cx="5079353" cy="133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D35FA2E3-0339-1CE4-95AE-1C6B082BD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01" r="1999"/>
          <a:stretch/>
        </p:blipFill>
        <p:spPr bwMode="auto">
          <a:xfrm rot="5400000">
            <a:off x="4252282" y="3361017"/>
            <a:ext cx="1814165" cy="27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779CECD-A407-CDAF-A0B3-E8790AC7AE75}"/>
              </a:ext>
            </a:extLst>
          </p:cNvPr>
          <p:cNvSpPr txBox="1"/>
          <p:nvPr/>
        </p:nvSpPr>
        <p:spPr>
          <a:xfrm>
            <a:off x="3317829" y="1954921"/>
            <a:ext cx="6103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Molecules that interact with light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1FAA5-1C5E-69A0-D4E7-0180935C8399}"/>
              </a:ext>
            </a:extLst>
          </p:cNvPr>
          <p:cNvSpPr txBox="1"/>
          <p:nvPr/>
        </p:nvSpPr>
        <p:spPr>
          <a:xfrm>
            <a:off x="1595916" y="249756"/>
            <a:ext cx="9546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Genes </a:t>
            </a:r>
            <a:r>
              <a:rPr lang="en-US" sz="2800" dirty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bg1"/>
                </a:solidFill>
              </a:rPr>
              <a:t>encoding biochemical pathway enzymes &amp; transcription factors that regulate plant metabolism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0647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3227</TotalTime>
  <Words>1197</Words>
  <Application>Microsoft Macintosh PowerPoint</Application>
  <PresentationFormat>Widescreen</PresentationFormat>
  <Paragraphs>240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Helvetica Neue</vt:lpstr>
      <vt:lpstr>NexusSerif</vt:lpstr>
      <vt:lpstr>Office Theme</vt:lpstr>
      <vt:lpstr>First Committee Meeting!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Estimate expression of structural &amp; regulatory genes in the ABP </vt:lpstr>
      <vt:lpstr>Preliminary results: K-mer analysis of whole genome shotgun sequence data</vt:lpstr>
      <vt:lpstr>PowerPoint Presentation</vt:lpstr>
      <vt:lpstr>PowerPoint Presentation</vt:lpstr>
      <vt:lpstr>PowerPoint Presentation</vt:lpstr>
      <vt:lpstr>Challenge: Anther &amp; pollen color phenotypes are not straight forward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Timeline</vt:lpstr>
      <vt:lpstr>Timeline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NSF INTERN Supplemental Funding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Committee Meeting!</dc:title>
  <dc:creator>Summer Rose Blanco</dc:creator>
  <cp:lastModifiedBy>Summer Rose Blanco</cp:lastModifiedBy>
  <cp:revision>7</cp:revision>
  <dcterms:created xsi:type="dcterms:W3CDTF">2023-01-20T21:17:20Z</dcterms:created>
  <dcterms:modified xsi:type="dcterms:W3CDTF">2023-01-23T18:48:05Z</dcterms:modified>
</cp:coreProperties>
</file>